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6" r:id="rId4"/>
    <p:sldId id="311" r:id="rId5"/>
    <p:sldId id="267" r:id="rId6"/>
    <p:sldId id="309" r:id="rId7"/>
    <p:sldId id="301" r:id="rId8"/>
    <p:sldId id="310" r:id="rId9"/>
    <p:sldId id="312" r:id="rId10"/>
    <p:sldId id="274" r:id="rId11"/>
    <p:sldId id="308" r:id="rId12"/>
    <p:sldId id="303" r:id="rId13"/>
    <p:sldId id="313" r:id="rId14"/>
  </p:sldIdLst>
  <p:sldSz cx="9144000" cy="5143500" type="screen16x9"/>
  <p:notesSz cx="6761163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65" autoAdjust="0"/>
    <p:restoredTop sz="95165" autoAdjust="0"/>
  </p:normalViewPr>
  <p:slideViewPr>
    <p:cSldViewPr>
      <p:cViewPr varScale="1">
        <p:scale>
          <a:sx n="149" d="100"/>
          <a:sy n="149" d="100"/>
        </p:scale>
        <p:origin x="516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0574" cy="4976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29010" y="1"/>
            <a:ext cx="2930574" cy="4976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583E08-9F88-4A71-9D00-3BDAEFDBBA6F}" type="datetimeFigureOut">
              <a:rPr lang="cs-CZ" smtClean="0"/>
              <a:t>13.02.2025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4831"/>
            <a:ext cx="2930574" cy="497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29010" y="9444831"/>
            <a:ext cx="2930574" cy="497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33A7C-EFDD-4403-B2D3-30A112CFDB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9302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29763" y="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13.02.2025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6675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944366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29763" y="944366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83323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50700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7536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7882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1625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35599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1142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991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8592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0922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945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it.opf.slu.cz/registrace_predmet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ozvrhy@opf.slu.cz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u.cz/opf/cz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moje.slu.cz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u.cz/file/cul/662e15db-5064-47fc-9368-845a43d4c8e2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it.opf.slu.cz/zadost_studen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u.cz/opf/cz/ui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u.cz/slu/cz/ucouchazec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oje.slu.cz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oje.slu.cz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lu.cz/slu/cz/croregistraceuzivatel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arty.slu.cz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arty@slu.cz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auth/student/zacatek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808312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ÚIT</a:t>
            </a:r>
            <a:b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studentům 1. ročníků</a:t>
            </a:r>
            <a:b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bakalářského studia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939902"/>
            <a:ext cx="3888432" cy="6480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akademický rok 2025/2026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72200" y="3723878"/>
            <a:ext cx="2600071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Robert Kempný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Zápis do studia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červen 2025</a:t>
            </a:r>
          </a:p>
          <a:p>
            <a:pPr algn="r"/>
            <a:r>
              <a:rPr lang="cs-CZ" altLang="cs-CZ" sz="9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září 2025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843558"/>
            <a:ext cx="7272808" cy="3744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většině případů studenti mají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termín konání přednášky i semináře určený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nemohou si zvolit jiný.</a:t>
            </a:r>
          </a:p>
          <a:p>
            <a:pPr marL="0" indent="0" algn="just">
              <a:buNone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Návody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zápis předmětů jsou k dispozici 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Zápis předmětů a zápis do seminárních skupin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Problémy se zápisem předmětů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řešte v IS SU při zápise předmětů odkazem žádost o výjimku.    V případě, že takto nelze učinit, napište na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rozvrhy@opf.slu.cz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nejpozději během prvního výukového týdne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Vždy uvádějte svoje UČO.</a:t>
            </a: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Předměty uvádějte ve tvaru </a:t>
            </a: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„kód předmětu a název předmětu, např. pro prezenční formu studia EVSBPZMI – Obecná ekonomie I, pro kombinovanou formu studia EVSBKZMI – Obecná ekonomie I“.</a:t>
            </a:r>
          </a:p>
          <a:p>
            <a:pPr marL="0" indent="0">
              <a:buNone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4. Zápis předmětů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339752" y="3941725"/>
            <a:ext cx="5328592" cy="7164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Rozvrhy se nemění !!!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67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843558"/>
            <a:ext cx="7344816" cy="3744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Prezenční forma studia</a:t>
            </a: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k 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cs-CZ" altLang="cs-CZ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Zahájení akademického roku 2025/2026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1. ročník prezenční formy studia naleznete v aktualitách na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www.slu.cz/</a:t>
            </a:r>
            <a:r>
              <a:rPr lang="cs-CZ" alt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opf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cs-CZ" alt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cz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termín zveřejnění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Výuka začne v pondělí dne ,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hodina bude upřesněna ve výše uvedeném dokumentu.</a:t>
            </a: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Výuka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probíhá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pondělí do pátku. </a:t>
            </a:r>
          </a:p>
          <a:p>
            <a:pPr marL="0" indent="0" algn="just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Kombinovaná forma studia</a:t>
            </a: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k 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cs-CZ" altLang="cs-CZ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Úvodnímu administrativnímu soustředění 2025/2026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1. ročník kombinované formy studia naleznete v aktualitách na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www.slu.cz/</a:t>
            </a:r>
            <a:r>
              <a:rPr lang="cs-CZ" alt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opf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cs-CZ" alt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cz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termín zveřejnění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Výuka probíhá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dle rozvrhu hodin v IS SU (</a:t>
            </a:r>
            <a:r>
              <a:rPr lang="cs-CZ" altLang="cs-CZ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SU 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cs-CZ" altLang="cs-CZ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dlaždice KALENDÁŘ 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cs-CZ" altLang="cs-CZ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odkaz Můj rozvrh).</a:t>
            </a:r>
          </a:p>
          <a:p>
            <a:pPr marL="0" indent="0">
              <a:buNone/>
            </a:pPr>
            <a:endParaRPr lang="cs-CZ" alt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5. Výuka 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72429043-C9D3-4227-BF89-E6DFE6CED60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21694"/>
          <a:stretch/>
        </p:blipFill>
        <p:spPr>
          <a:xfrm>
            <a:off x="1547664" y="3607917"/>
            <a:ext cx="2135113" cy="996031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50C3DB03-01CC-4C2B-AC5C-40E434C18E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2902" y="3912105"/>
            <a:ext cx="1457325" cy="400050"/>
          </a:xfrm>
          <a:prstGeom prst="rect">
            <a:avLst/>
          </a:prstGeom>
        </p:spPr>
      </p:pic>
      <p:sp>
        <p:nvSpPr>
          <p:cNvPr id="7" name="Šipka: doprava 6">
            <a:extLst>
              <a:ext uri="{FF2B5EF4-FFF2-40B4-BE49-F238E27FC236}">
                <a16:creationId xmlns:a16="http://schemas.microsoft.com/office/drawing/2014/main" id="{8269FC61-ADFE-437F-BEEA-25265DABC40F}"/>
              </a:ext>
            </a:extLst>
          </p:cNvPr>
          <p:cNvSpPr/>
          <p:nvPr/>
        </p:nvSpPr>
        <p:spPr>
          <a:xfrm>
            <a:off x="3869861" y="3843927"/>
            <a:ext cx="864096" cy="50405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27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272808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UČO</a:t>
            </a: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Nezměnilo se, zůstává Vám stejné.</a:t>
            </a:r>
          </a:p>
          <a:p>
            <a:pPr marL="0" indent="0" algn="just">
              <a:buNone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CRO</a:t>
            </a:r>
          </a:p>
          <a:p>
            <a:pPr marL="0" indent="0" algn="just">
              <a:buNone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https://moje.slu.cz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záložce „Nastavení“ si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změňte adresu hlavního emailu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email. </a:t>
            </a:r>
          </a:p>
          <a:p>
            <a:pPr marL="0" indent="0" algn="just">
              <a:buNone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 emailové komunikaci uvádějte UČO (nikoliv osobní číslo) !!!</a:t>
            </a:r>
          </a:p>
          <a:p>
            <a:pPr marL="0" indent="0" algn="just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Karty</a:t>
            </a:r>
          </a:p>
          <a:p>
            <a:pPr marL="0" indent="0" algn="just">
              <a:buNone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novou kartu není nutné žádat. P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latnost obyčejné ID karty se obnoví automaticky. Studenti, </a:t>
            </a: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kteří mají licenci ISIC kartu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si nezapomenou prodloužit její platnost, </a:t>
            </a:r>
            <a:r>
              <a:rPr lang="cs-CZ" alt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revalidační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známkou. </a:t>
            </a:r>
          </a:p>
          <a:p>
            <a:pPr marL="0" indent="0" algn="just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Výuka</a:t>
            </a: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Doporučujeme, znovu se účastnit „Úvodních administrativních soustředění“. Některé věci se i během roku změnili.</a:t>
            </a: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75030" y="861581"/>
            <a:ext cx="5760640" cy="1426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064896" cy="507703"/>
          </a:xfrm>
        </p:spPr>
        <p:txBody>
          <a:bodyPr/>
          <a:lstStyle/>
          <a:p>
            <a:r>
              <a:rPr lang="cs-CZ" dirty="0"/>
              <a:t>6. Informace studentům, kteří již u nás studovali Bc. studium</a:t>
            </a:r>
          </a:p>
        </p:txBody>
      </p:sp>
    </p:spTree>
    <p:extLst>
      <p:ext uri="{BB962C8B-B14F-4D97-AF65-F5344CB8AC3E}">
        <p14:creationId xmlns:p14="http://schemas.microsoft.com/office/powerpoint/2010/main" val="2123288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75030" y="861581"/>
            <a:ext cx="5760640" cy="1426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064896" cy="507703"/>
          </a:xfrm>
        </p:spPr>
        <p:txBody>
          <a:bodyPr/>
          <a:lstStyle/>
          <a:p>
            <a:r>
              <a:rPr lang="cs-CZ" dirty="0"/>
              <a:t>6. Informace studentům, kteří již u nás studovali Bc. studium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395536" y="843558"/>
            <a:ext cx="7272808" cy="374441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Zápis předmětů</a:t>
            </a: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Předměty, které si </a:t>
            </a: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necháváte uznat a splňují podmínky uznání, si nezapisujte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případě, že si nemůžete zapsat předmět určený vyššímu ročníku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řešte v IS SU při zápise předmětů odkazem žádost o výjimku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,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do poznámky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uveďte, že slučujete ročníky.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cs-CZ" alt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cs-CZ" alt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Žádost o uznání předmětů</a:t>
            </a: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Uznávání předmětů probíhá v IS SU 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dlaždice </a:t>
            </a:r>
            <a:r>
              <a:rPr lang="cs-CZ" altLang="cs-CZ" sz="1400" cap="all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Úřadovna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odkaz Podání žádosti o uznání předmětů. Odkaz na návod: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žádost o uznání předmětů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Případně papírovou formou.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cs-CZ" altLang="cs-CZ" sz="1400" b="1" cap="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Neuznávají</a:t>
            </a:r>
            <a:r>
              <a:rPr lang="cs-CZ" altLang="cs-CZ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tyto předměty: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Úvodní školení BOZP a PO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 k bakalářské práci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cs-CZ" alt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Bakalářská práce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626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7272808" cy="33123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Prezentaci najdete zde:</a:t>
            </a:r>
          </a:p>
          <a:p>
            <a:pPr marL="0" indent="0">
              <a:buNone/>
            </a:pPr>
            <a:endParaRPr lang="cs-CZ" altLang="cs-CZ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altLang="cs-CZ" sz="4000" b="1" cap="all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www.slu.cz/opf/cz/uit</a:t>
            </a:r>
            <a:endParaRPr lang="cs-CZ" altLang="cs-CZ" sz="4000" b="1" cap="all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altLang="cs-CZ" sz="1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Ikona s názvem „Informace pro 1. ročník“</a:t>
            </a:r>
          </a:p>
          <a:p>
            <a:pPr marL="0" indent="0">
              <a:buNone/>
            </a:pPr>
            <a:endParaRPr lang="cs-CZ" altLang="cs-CZ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Odkaz najdete rovněž v příloze Vaší přihlášky v IS SU.</a:t>
            </a:r>
          </a:p>
          <a:p>
            <a:pPr marL="0" indent="0">
              <a:buNone/>
            </a:pPr>
            <a:endParaRPr lang="cs-CZ" altLang="cs-CZ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Obsahem stránek jsou návody týkající se informačních technologií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v procesu výuky, </a:t>
            </a:r>
          </a:p>
          <a:p>
            <a:pPr marL="0" indent="0">
              <a:buNone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 i při provozu studijních, </a:t>
            </a:r>
            <a:r>
              <a:rPr 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ekonomickosprávních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administrativních agend.</a:t>
            </a: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Umístění prezentace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87574"/>
            <a:ext cx="8136904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Zjistit si UČO (univerzitní číslo osoby)</a:t>
            </a:r>
          </a:p>
          <a:p>
            <a:pPr>
              <a:buFont typeface="+mj-lt"/>
              <a:buAutoNum type="arabicPeriod"/>
            </a:pPr>
            <a:r>
              <a:rPr 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Provést registraci do CRO (centrální registr osob) </a:t>
            </a:r>
          </a:p>
          <a:p>
            <a:pPr>
              <a:buFont typeface="+mj-lt"/>
              <a:buAutoNum type="arabicPeriod"/>
            </a:pPr>
            <a:r>
              <a:rPr 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Podat si žádost na vydání identifikační karty studenta</a:t>
            </a:r>
          </a:p>
          <a:p>
            <a:pPr>
              <a:buFont typeface="+mj-lt"/>
              <a:buAutoNum type="arabicPeriod"/>
            </a:pPr>
            <a:r>
              <a:rPr 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Provést zápis předmětů / Potvrzení o studiu</a:t>
            </a:r>
          </a:p>
          <a:p>
            <a:pPr>
              <a:buFont typeface="+mj-lt"/>
              <a:buAutoNum type="arabicPeriod"/>
            </a:pP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Zjistit si informace k zahájení výuky</a:t>
            </a:r>
          </a:p>
          <a:p>
            <a:pPr marL="0" indent="0">
              <a:buNone/>
            </a:pP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-----------------------------------------------------------------------------------------------</a:t>
            </a:r>
          </a:p>
          <a:p>
            <a:pPr>
              <a:buFont typeface="+mj-lt"/>
              <a:buAutoNum type="arabicPeriod" startAt="6"/>
            </a:pP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pro studenty, kteří již na OPF studovali Bc. studium</a:t>
            </a:r>
          </a:p>
          <a:p>
            <a:pPr>
              <a:buFont typeface="+mj-lt"/>
              <a:buAutoNum type="arabicPeriod" startAt="6"/>
            </a:pPr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Vše co musím udělat po zápise, než začnu studovat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414306" y="3291830"/>
            <a:ext cx="7200800" cy="11503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601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5220072" y="987574"/>
            <a:ext cx="3240360" cy="4095352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niverzitní </a:t>
            </a: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íslo</a:t>
            </a: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soby</a:t>
            </a: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(UČO) slouží 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jednoznačné identifikaci osoby při komunikaci s vyučujícími a k </a:t>
            </a: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registraci do CRO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Vždy se jedná o číslo. UČO vám zůstává např. i pokud ukončíte studium a po několika letech se opět na školu vrátíte.  </a:t>
            </a:r>
          </a:p>
          <a:p>
            <a:pPr marL="0" indent="0" algn="just">
              <a:buNone/>
            </a:pPr>
            <a:endParaRPr 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UČO naleznete </a:t>
            </a: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Přihlášce ke studiu </a:t>
            </a: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</a:p>
          <a:p>
            <a:pPr marL="0" indent="0" algn="just">
              <a:buNone/>
            </a:pP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modrém pruhu odkaz </a:t>
            </a:r>
            <a:r>
              <a:rPr lang="cs-CZ" sz="1200" cap="all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Můj profil </a:t>
            </a:r>
            <a:r>
              <a:rPr lang="cs-CZ" altLang="cs-CZ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odstavec s názvem UČO.</a:t>
            </a:r>
          </a:p>
          <a:p>
            <a:pPr marL="0" indent="0" algn="just">
              <a:buNone/>
            </a:pPr>
            <a:endParaRPr 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Návod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naleznete zde:</a:t>
            </a:r>
          </a:p>
          <a:p>
            <a:pPr marL="0" indent="0" algn="just">
              <a:buNone/>
            </a:pP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https://www.slu.cz/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slu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cz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ucouchazec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Univerzitní číslo osoby UČO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22" y="908515"/>
            <a:ext cx="3395793" cy="3147814"/>
          </a:xfrm>
          <a:prstGeom prst="rect">
            <a:avLst/>
          </a:prstGeom>
        </p:spPr>
      </p:pic>
      <p:sp>
        <p:nvSpPr>
          <p:cNvPr id="9" name="Obdélníkový bublinový popisek 8"/>
          <p:cNvSpPr/>
          <p:nvPr/>
        </p:nvSpPr>
        <p:spPr>
          <a:xfrm>
            <a:off x="3246777" y="4056329"/>
            <a:ext cx="1550756" cy="533329"/>
          </a:xfrm>
          <a:prstGeom prst="wedgeRectCallout">
            <a:avLst>
              <a:gd name="adj1" fmla="val -148584"/>
              <a:gd name="adj2" fmla="val -30293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/>
                </a:solidFill>
              </a:rPr>
              <a:t>UČO určené k registraci</a:t>
            </a:r>
          </a:p>
          <a:p>
            <a:pPr algn="ctr"/>
            <a:r>
              <a:rPr lang="cs-CZ" sz="900" dirty="0">
                <a:solidFill>
                  <a:schemeClr val="tx1"/>
                </a:solidFill>
              </a:rPr>
              <a:t>do CRO.</a:t>
            </a:r>
          </a:p>
        </p:txBody>
      </p:sp>
    </p:spTree>
    <p:extLst>
      <p:ext uri="{BB962C8B-B14F-4D97-AF65-F5344CB8AC3E}">
        <p14:creationId xmlns:p14="http://schemas.microsoft.com/office/powerpoint/2010/main" val="555506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2894873"/>
            <a:ext cx="8280920" cy="934279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celou dobu studia máte pouze jednu identitu CRO.</a:t>
            </a:r>
          </a:p>
          <a:p>
            <a:pPr algn="just"/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Svou CRO identitou si zapamatujte.</a:t>
            </a:r>
          </a:p>
          <a:p>
            <a:pPr algn="just"/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Zapomenuté heslo na zablokovanou CRO </a:t>
            </a: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identitu si obnovíte sami zde: </a:t>
            </a:r>
            <a:r>
              <a:rPr lang="cs-CZ" sz="1400" dirty="0">
                <a:solidFill>
                  <a:srgbClr val="0000FF"/>
                </a:solidFill>
                <a:hlinkClick r:id="rId3"/>
              </a:rPr>
              <a:t>https://moje.slu.cz</a:t>
            </a:r>
            <a:r>
              <a:rPr lang="cs-CZ" sz="1400" dirty="0">
                <a:solidFill>
                  <a:srgbClr val="0000FF"/>
                </a:solidFill>
              </a:rPr>
              <a:t>.</a:t>
            </a:r>
          </a:p>
          <a:p>
            <a:pPr algn="just"/>
            <a:r>
              <a:rPr lang="cs-CZ" sz="1400" b="1" dirty="0"/>
              <a:t>Heslo k síti </a:t>
            </a:r>
            <a:r>
              <a:rPr lang="cs-CZ" sz="1400" b="1" dirty="0" err="1"/>
              <a:t>Eduroam</a:t>
            </a:r>
            <a:r>
              <a:rPr lang="cs-CZ" sz="1400" b="1" dirty="0"/>
              <a:t> </a:t>
            </a:r>
            <a:r>
              <a:rPr lang="cs-CZ" sz="1400" dirty="0"/>
              <a:t>si také nastavujete zde, v záložce „Nastavení“.</a:t>
            </a:r>
          </a:p>
          <a:p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9396"/>
            <a:ext cx="7200800" cy="2086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entrální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egistr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sob (CRO) umožňuje pohodlný přístup k ICT službám pomocí jednotných přihlašovacích údajů, tudíž není nutné si pamatovat velké množství uživatelských jmen a hesel. </a:t>
            </a:r>
          </a:p>
          <a:p>
            <a:pPr marL="0" indent="0" algn="just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Registrací na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https://moje.slu.cz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získáte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uživatelské jméno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(např.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xyz1234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Tímto uživatelským jménem se přihlašujete do těchto systémů: IS SU, elektronická pošta </a:t>
            </a:r>
            <a:r>
              <a:rPr lang="cs-CZ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Horde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2. Centrální registr osob (CRO)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107504" y="4004537"/>
            <a:ext cx="10201333" cy="11134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Registraci do CRO lze provést </a:t>
            </a:r>
            <a:r>
              <a:rPr lang="cs-CZ" altLang="cs-CZ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až po 2 dnech od data zápisu !!!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41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28" y="1008112"/>
            <a:ext cx="4357127" cy="293179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6" name="Zástupný symbol pro obsah 2"/>
          <p:cNvSpPr txBox="1">
            <a:spLocks/>
          </p:cNvSpPr>
          <p:nvPr/>
        </p:nvSpPr>
        <p:spPr>
          <a:xfrm>
            <a:off x="5220072" y="1059582"/>
            <a:ext cx="3240360" cy="3879328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Hlavní stránka Moje SU</a:t>
            </a:r>
          </a:p>
          <a:p>
            <a:pPr marL="0" indent="0">
              <a:buNone/>
            </a:pP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https://moje.slu.cz/</a:t>
            </a:r>
            <a:endParaRPr 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registraci 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budete potřebovat </a:t>
            </a: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UČO 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(číslo je uvedeno v přihlášce IS SU, viz. bod výše)</a:t>
            </a:r>
          </a:p>
          <a:p>
            <a:pPr marL="0" indent="0" algn="just">
              <a:buNone/>
            </a:pP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  <a:p>
            <a:pPr marL="0" indent="0" algn="just">
              <a:buNone/>
            </a:pP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rodné číslo ČR. Ostatní, kteří nemají rodné číslo ČR 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obdrží při zápise do studia u studijních referentek, tzv. </a:t>
            </a:r>
            <a:r>
              <a:rPr lang="cs-CZ" sz="1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pseudorodný</a:t>
            </a: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kód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Návod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založení nové identity naleznete zde:</a:t>
            </a:r>
          </a:p>
          <a:p>
            <a:pPr marL="0" indent="0" algn="just">
              <a:buNone/>
            </a:pP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https://www.slu.cz/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slu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cz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croregistraceuzivatele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Obdélníkový bublinový popisek 8"/>
          <p:cNvSpPr/>
          <p:nvPr/>
        </p:nvSpPr>
        <p:spPr>
          <a:xfrm>
            <a:off x="3246777" y="4056329"/>
            <a:ext cx="1550756" cy="533329"/>
          </a:xfrm>
          <a:prstGeom prst="wedgeRectCallout">
            <a:avLst>
              <a:gd name="adj1" fmla="val -100603"/>
              <a:gd name="adj2" fmla="val -19872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/>
                </a:solidFill>
              </a:rPr>
              <a:t>Pro registraci do CRO klikněte na odkaz „zde“.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Centrální registr osob (CRO)</a:t>
            </a:r>
          </a:p>
        </p:txBody>
      </p:sp>
    </p:spTree>
    <p:extLst>
      <p:ext uri="{BB962C8B-B14F-4D97-AF65-F5344CB8AC3E}">
        <p14:creationId xmlns:p14="http://schemas.microsoft.com/office/powerpoint/2010/main" val="4261139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23528" y="871208"/>
            <a:ext cx="7344816" cy="3663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Identifikační karta slouží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 průkaz studenta. Povinností studenta SU v Opavě je mít na půdě univerzity platný studentský průkaz. Průkaz studenta opravňuje ke vstupu do budovy, do knihovny, ke stravování, k tisku.</a:t>
            </a:r>
          </a:p>
          <a:p>
            <a:pPr marL="0" indent="0">
              <a:buNone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vydání karty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nutné vyplnit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elektronickou žádost na internetu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https://karty.slu.cz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Na této adrese sledujete i s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tav výroby Vaší karty. Přihlašujete se na ni CRO identitou. Součástí žádosti je nahrání standardní průkazová fotografie v elektronické podobě.</a:t>
            </a:r>
          </a:p>
          <a:p>
            <a:pPr marL="0" indent="0" algn="just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Dotazy ohledně ID karet emailem: 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karty@slu.cz</a:t>
            </a:r>
            <a:r>
              <a:rPr lang="cs-CZ" alt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00800" cy="507703"/>
          </a:xfr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Identifikační karta studenta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35696" y="4722812"/>
            <a:ext cx="5112568" cy="4115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 provést až po zaregistrování do CRO !!!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776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843558"/>
            <a:ext cx="7344816" cy="3744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Elektronické potvrzení o studiu</a:t>
            </a:r>
          </a:p>
          <a:p>
            <a:pPr marL="0" indent="0" algn="just">
              <a:buNone/>
            </a:pP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Elektronické potvrzení o studiu je plnohodnotnou variantou potvrzení o studiu vytištěného na papíře, orazítkovaného a podepsaného odpovědnou osobou. Autenticita (kdo potvrzení vystavil) a integrita (že obsah potvrzení není změněn) je u elektronického potvrzení zajištěna elektronickou pečetí uloženou uvnitř PDF souboru. Použitá elektronická pečeť vyhovuje současné legislativě EU, a proto má elektronické potvrzení minimálně stejnou důvěryhodnost jako jeho papírová varianta.</a:t>
            </a: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Stažení potvrzení o studiu</a:t>
            </a: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4. Potvrzení o studiu 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35696" y="4728343"/>
            <a:ext cx="5112568" cy="4115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 provést až po zaregistrování do CRO !!!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pSp>
        <p:nvGrpSpPr>
          <p:cNvPr id="15" name="Skupina 14">
            <a:extLst>
              <a:ext uri="{FF2B5EF4-FFF2-40B4-BE49-F238E27FC236}">
                <a16:creationId xmlns:a16="http://schemas.microsoft.com/office/drawing/2014/main" id="{63830C17-5862-4A42-BFE9-DF5A0D515E33}"/>
              </a:ext>
            </a:extLst>
          </p:cNvPr>
          <p:cNvGrpSpPr/>
          <p:nvPr/>
        </p:nvGrpSpPr>
        <p:grpSpPr>
          <a:xfrm>
            <a:off x="452120" y="2777109"/>
            <a:ext cx="8296344" cy="1922961"/>
            <a:chOff x="395536" y="2571750"/>
            <a:chExt cx="8296344" cy="1922961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E29976F0-BC66-4394-8D31-9599620B037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2120" y="3251055"/>
              <a:ext cx="1903056" cy="1203003"/>
            </a:xfrm>
            <a:prstGeom prst="rect">
              <a:avLst/>
            </a:prstGeom>
          </p:spPr>
        </p:pic>
        <p:pic>
          <p:nvPicPr>
            <p:cNvPr id="7" name="Obrázek 6">
              <a:extLst>
                <a:ext uri="{FF2B5EF4-FFF2-40B4-BE49-F238E27FC236}">
                  <a16:creationId xmlns:a16="http://schemas.microsoft.com/office/drawing/2014/main" id="{4E29DAA1-B9A8-479F-9DE3-D41FD9C5A9B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1" r="18500" b="-26780"/>
            <a:stretch/>
          </p:blipFill>
          <p:spPr>
            <a:xfrm>
              <a:off x="395536" y="2571750"/>
              <a:ext cx="7452320" cy="475601"/>
            </a:xfrm>
            <a:prstGeom prst="rect">
              <a:avLst/>
            </a:prstGeom>
          </p:spPr>
        </p:pic>
        <p:pic>
          <p:nvPicPr>
            <p:cNvPr id="9" name="Obrázek 8">
              <a:extLst>
                <a:ext uri="{FF2B5EF4-FFF2-40B4-BE49-F238E27FC236}">
                  <a16:creationId xmlns:a16="http://schemas.microsoft.com/office/drawing/2014/main" id="{51EFD2A5-ED73-4641-AEBB-9DEBA3D9FDA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5F5F5"/>
                </a:clrFrom>
                <a:clrTo>
                  <a:srgbClr val="F5F5F5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940106" y="3301675"/>
              <a:ext cx="2095620" cy="1101762"/>
            </a:xfrm>
            <a:prstGeom prst="rect">
              <a:avLst/>
            </a:prstGeom>
          </p:spPr>
        </p:pic>
        <p:pic>
          <p:nvPicPr>
            <p:cNvPr id="11" name="Obrázek 10">
              <a:extLst>
                <a:ext uri="{FF2B5EF4-FFF2-40B4-BE49-F238E27FC236}">
                  <a16:creationId xmlns:a16="http://schemas.microsoft.com/office/drawing/2014/main" id="{172A67D7-EF45-4A03-A2E3-7DA770EAD5C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clrChange>
                <a:clrFrom>
                  <a:srgbClr val="F9F9F9"/>
                </a:clrFrom>
                <a:clrTo>
                  <a:srgbClr val="F9F9F9">
                    <a:alpha val="0"/>
                  </a:srgbClr>
                </a:clrTo>
              </a:clrChange>
            </a:blip>
            <a:srcRect r="55512"/>
            <a:stretch/>
          </p:blipFill>
          <p:spPr>
            <a:xfrm>
              <a:off x="5632048" y="3243646"/>
              <a:ext cx="3059832" cy="1251065"/>
            </a:xfrm>
            <a:prstGeom prst="rect">
              <a:avLst/>
            </a:prstGeom>
          </p:spPr>
        </p:pic>
        <p:sp>
          <p:nvSpPr>
            <p:cNvPr id="14" name="Šipka: doprava 13">
              <a:extLst>
                <a:ext uri="{FF2B5EF4-FFF2-40B4-BE49-F238E27FC236}">
                  <a16:creationId xmlns:a16="http://schemas.microsoft.com/office/drawing/2014/main" id="{AB3C377C-709A-4C75-BA31-3FF483C84D00}"/>
                </a:ext>
              </a:extLst>
            </p:cNvPr>
            <p:cNvSpPr/>
            <p:nvPr/>
          </p:nvSpPr>
          <p:spPr>
            <a:xfrm>
              <a:off x="2247672" y="3606168"/>
              <a:ext cx="632648" cy="475601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Šipka: doprava 16">
              <a:extLst>
                <a:ext uri="{FF2B5EF4-FFF2-40B4-BE49-F238E27FC236}">
                  <a16:creationId xmlns:a16="http://schemas.microsoft.com/office/drawing/2014/main" id="{D938A17B-46C2-432D-AAF6-6AE4B4522A97}"/>
                </a:ext>
              </a:extLst>
            </p:cNvPr>
            <p:cNvSpPr/>
            <p:nvPr/>
          </p:nvSpPr>
          <p:spPr>
            <a:xfrm>
              <a:off x="5095512" y="3614755"/>
              <a:ext cx="632648" cy="475601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811500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4. Zápis předmětů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843558"/>
            <a:ext cx="698477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Zápis předmětů dle SZŘ článek 15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zimního semestru akademického roku 2025/2026 si studenti provedou 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sami</a:t>
            </a:r>
            <a:r>
              <a:rPr lang="cs-CZ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IS SU pro období zima 2025 po přihlášení do IS SU na adrese:</a:t>
            </a: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https://is.slu.cz/auth/student/zacatek</a:t>
            </a: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Zápis předmětů (přednášky)</a:t>
            </a:r>
          </a:p>
          <a:p>
            <a:pPr marL="0" indent="0">
              <a:buNone/>
            </a:pPr>
            <a:r>
              <a:rPr lang="cs-CZ" sz="1400" dirty="0"/>
              <a:t>	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cs-CZ" sz="1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17:00 hodin </a:t>
            </a:r>
          </a:p>
          <a:p>
            <a:pPr marL="0" indent="0">
              <a:buNone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Zapište si pouze předměty určené pro 1. semestr !!!</a:t>
            </a: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99592" y="3459752"/>
            <a:ext cx="7560840" cy="700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18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3920</TotalTime>
  <Words>1212</Words>
  <Application>Microsoft Office PowerPoint</Application>
  <PresentationFormat>Předvádění na obrazovce (16:9)</PresentationFormat>
  <Paragraphs>149</Paragraphs>
  <Slides>13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Enriqueta</vt:lpstr>
      <vt:lpstr>Times New Roman</vt:lpstr>
      <vt:lpstr>SLU</vt:lpstr>
      <vt:lpstr>Informace ÚIT studentům 1. ročníků bakalářského studia</vt:lpstr>
      <vt:lpstr>Umístění prezentace</vt:lpstr>
      <vt:lpstr>Vše co musím udělat po zápise, než začnu studovat</vt:lpstr>
      <vt:lpstr>1. Univerzitní číslo osoby UČO</vt:lpstr>
      <vt:lpstr>2. Centrální registr osob (CRO)</vt:lpstr>
      <vt:lpstr>2. Centrální registr osob (CRO)</vt:lpstr>
      <vt:lpstr>3. Identifikační karta studenta</vt:lpstr>
      <vt:lpstr>4. Potvrzení o studiu </vt:lpstr>
      <vt:lpstr>4. Zápis předmětů</vt:lpstr>
      <vt:lpstr>4. Zápis předmětů</vt:lpstr>
      <vt:lpstr>5. Výuka </vt:lpstr>
      <vt:lpstr>6. Informace studentům, kteří již u nás studovali Bc. studium</vt:lpstr>
      <vt:lpstr>6. Informace studentům, kteří již u nás studovali Bc. studium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Lucie Šokalová</cp:lastModifiedBy>
  <cp:revision>256</cp:revision>
  <cp:lastPrinted>2022-06-09T05:28:20Z</cp:lastPrinted>
  <dcterms:created xsi:type="dcterms:W3CDTF">2016-07-06T15:42:34Z</dcterms:created>
  <dcterms:modified xsi:type="dcterms:W3CDTF">2025-02-13T11:30:08Z</dcterms:modified>
</cp:coreProperties>
</file>