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300" r:id="rId4"/>
    <p:sldId id="301" r:id="rId5"/>
    <p:sldId id="302" r:id="rId6"/>
    <p:sldId id="298" r:id="rId7"/>
    <p:sldId id="299" r:id="rId8"/>
    <p:sldId id="304" r:id="rId9"/>
    <p:sldId id="303" r:id="rId10"/>
    <p:sldId id="297" r:id="rId11"/>
    <p:sldId id="295" r:id="rId12"/>
  </p:sldIdLst>
  <p:sldSz cx="9144000" cy="5143500" type="screen16x9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8917" autoAdjust="0"/>
  </p:normalViewPr>
  <p:slideViewPr>
    <p:cSldViewPr>
      <p:cViewPr varScale="1">
        <p:scale>
          <a:sx n="102" d="100"/>
          <a:sy n="102" d="100"/>
        </p:scale>
        <p:origin x="89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Hodnocen&#237;%20v&#283;dy-RVVI\Panel-Social_Sciences\Semin&#225;&#345;e%20k%20M17+\SEMIN&#193;&#344;%20BRNO-30-3-2022\M1-souhrnn&#233;%20tabul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Hodnocen&#237;%20v&#283;dy-RVVI\Panel-Social_Sciences\Semin&#225;&#345;e%20k%20M17+\SEMIN&#193;&#344;%20BRNO-30-3-2022\M1-souhrnn&#233;%20tabul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Hodnocen&#237;%20v&#283;dy-RVVI\Panel-Social_Sciences\Hodnocen&#237;%20v%20roce-2021\M2\WOS\Zpr&#225;vy%20panelist&#367;\Munich-CR_EU15-NEW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Rozložení známek M1 2020 (v 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7.2057830152257099E-2"/>
          <c:y val="8.6816810661783067E-2"/>
          <c:w val="0.90395640096601482"/>
          <c:h val="0.84966761302178373"/>
        </c:manualLayout>
      </c:layout>
      <c:barChart>
        <c:barDir val="col"/>
        <c:grouping val="clustered"/>
        <c:varyColors val="0"/>
        <c:ser>
          <c:idx val="1"/>
          <c:order val="0"/>
          <c:tx>
            <c:v>Přínos k poznání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'2021'!$AI$23:$AI$27</c:f>
              <c:numCache>
                <c:formatCode>0.0</c:formatCode>
                <c:ptCount val="5"/>
                <c:pt idx="0">
                  <c:v>8.0769230769230766</c:v>
                </c:pt>
                <c:pt idx="1">
                  <c:v>28.076923076923077</c:v>
                </c:pt>
                <c:pt idx="2">
                  <c:v>40.38461538461538</c:v>
                </c:pt>
                <c:pt idx="3">
                  <c:v>17.692307692307693</c:v>
                </c:pt>
                <c:pt idx="4">
                  <c:v>5.7692307692307692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8-4C4E-9EE6-20B59BAAB353}"/>
            </c:ext>
          </c:extLst>
        </c:ser>
        <c:ser>
          <c:idx val="2"/>
          <c:order val="1"/>
          <c:tx>
            <c:v>Společenská relevance</c:v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'2021'!$AJ$23:$AJ$27</c:f>
              <c:numCache>
                <c:formatCode>0.0</c:formatCode>
                <c:ptCount val="5"/>
                <c:pt idx="0">
                  <c:v>1.1363636363636365</c:v>
                </c:pt>
                <c:pt idx="1">
                  <c:v>13.068181818181818</c:v>
                </c:pt>
                <c:pt idx="2">
                  <c:v>28.977272727272727</c:v>
                </c:pt>
                <c:pt idx="3">
                  <c:v>31.25</c:v>
                </c:pt>
                <c:pt idx="4">
                  <c:v>24.431818181818183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8-4C4E-9EE6-20B59BAAB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0507064"/>
        <c:axId val="440509688"/>
      </c:barChart>
      <c:catAx>
        <c:axId val="440507064"/>
        <c:scaling>
          <c:orientation val="minMax"/>
        </c:scaling>
        <c:delete val="0"/>
        <c:axPos val="b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0509688"/>
        <c:crosses val="autoZero"/>
        <c:auto val="1"/>
        <c:lblAlgn val="ctr"/>
        <c:lblOffset val="100"/>
        <c:noMultiLvlLbl val="0"/>
      </c:catAx>
      <c:valAx>
        <c:axId val="440509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0507064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11171634266023045"/>
          <c:y val="0.10855798811882245"/>
          <c:w val="0.30438625526699531"/>
          <c:h val="0.17880027656645014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D9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M1: Průměr hodnocení podle kritérií</a:t>
            </a:r>
          </a:p>
        </c:rich>
      </c:tx>
      <c:layout>
        <c:manualLayout>
          <c:xMode val="edge"/>
          <c:yMode val="edge"/>
          <c:x val="0.33766558303084182"/>
          <c:y val="7.73597765282803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8084656841677585"/>
          <c:y val="0.12323856545912894"/>
          <c:w val="0.79610360745333208"/>
          <c:h val="0.844464047842109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'2021'!$D$17</c:f>
              <c:strCache>
                <c:ptCount val="1"/>
                <c:pt idx="0">
                  <c:v>Přínos k poznání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67-47B4-B90D-0C0485611616}"/>
              </c:ext>
            </c:extLst>
          </c:dPt>
          <c:cat>
            <c:strRef>
              <c:f>'2021'!$B$18:$B$26</c:f>
              <c:strCache>
                <c:ptCount val="9"/>
                <c:pt idx="0">
                  <c:v>Psychology </c:v>
                </c:pt>
                <c:pt idx="1">
                  <c:v>Economics and Business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Science</c:v>
                </c:pt>
                <c:pt idx="6">
                  <c:v>Social Geography</c:v>
                </c:pt>
                <c:pt idx="7">
                  <c:v>Media-Communications</c:v>
                </c:pt>
                <c:pt idx="8">
                  <c:v>Other</c:v>
                </c:pt>
              </c:strCache>
            </c:strRef>
          </c:cat>
          <c:val>
            <c:numRef>
              <c:f>'2021'!$D$18:$D$26</c:f>
              <c:numCache>
                <c:formatCode>0.00</c:formatCode>
                <c:ptCount val="9"/>
                <c:pt idx="0">
                  <c:v>3.05</c:v>
                </c:pt>
                <c:pt idx="1">
                  <c:v>3.0789473684210527</c:v>
                </c:pt>
                <c:pt idx="2">
                  <c:v>2.774193548387097</c:v>
                </c:pt>
                <c:pt idx="3">
                  <c:v>2.8181818181818183</c:v>
                </c:pt>
                <c:pt idx="4">
                  <c:v>2.9838709677419355</c:v>
                </c:pt>
                <c:pt idx="5">
                  <c:v>2.5135135135135136</c:v>
                </c:pt>
                <c:pt idx="6">
                  <c:v>2.5294117647058822</c:v>
                </c:pt>
                <c:pt idx="7">
                  <c:v>2.7777777777777777</c:v>
                </c:pt>
                <c:pt idx="8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67-47B4-B90D-0C0485611616}"/>
            </c:ext>
          </c:extLst>
        </c:ser>
        <c:ser>
          <c:idx val="1"/>
          <c:order val="1"/>
          <c:tx>
            <c:strRef>
              <c:f>'2021'!$E$17</c:f>
              <c:strCache>
                <c:ptCount val="1"/>
                <c:pt idx="0">
                  <c:v>Společenská relevance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'2021'!$B$18:$B$26</c:f>
              <c:strCache>
                <c:ptCount val="9"/>
                <c:pt idx="0">
                  <c:v>Psychology </c:v>
                </c:pt>
                <c:pt idx="1">
                  <c:v>Economics and Business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Science</c:v>
                </c:pt>
                <c:pt idx="6">
                  <c:v>Social Geography</c:v>
                </c:pt>
                <c:pt idx="7">
                  <c:v>Media-Communications</c:v>
                </c:pt>
                <c:pt idx="8">
                  <c:v>Other</c:v>
                </c:pt>
              </c:strCache>
            </c:strRef>
          </c:cat>
          <c:val>
            <c:numRef>
              <c:f>'2021'!$E$18:$E$26</c:f>
              <c:numCache>
                <c:formatCode>0.00</c:formatCode>
                <c:ptCount val="9"/>
                <c:pt idx="0">
                  <c:v>3.5</c:v>
                </c:pt>
                <c:pt idx="1">
                  <c:v>4</c:v>
                </c:pt>
                <c:pt idx="2">
                  <c:v>3.6904761904761907</c:v>
                </c:pt>
                <c:pt idx="3">
                  <c:v>3</c:v>
                </c:pt>
                <c:pt idx="4">
                  <c:v>3.3928571428571428</c:v>
                </c:pt>
                <c:pt idx="5">
                  <c:v>4.0869565217391308</c:v>
                </c:pt>
                <c:pt idx="6">
                  <c:v>3.5714285714285716</c:v>
                </c:pt>
                <c:pt idx="7">
                  <c:v>2.375</c:v>
                </c:pt>
                <c:pt idx="8">
                  <c:v>3.4375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67-47B4-B90D-0C0485611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-10"/>
        <c:axId val="504978040"/>
        <c:axId val="504987552"/>
      </c:barChart>
      <c:catAx>
        <c:axId val="50497804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4987552"/>
        <c:crosses val="autoZero"/>
        <c:auto val="1"/>
        <c:lblAlgn val="ctr"/>
        <c:lblOffset val="100"/>
        <c:noMultiLvlLbl val="0"/>
      </c:catAx>
      <c:valAx>
        <c:axId val="504987552"/>
        <c:scaling>
          <c:orientation val="minMax"/>
          <c:min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lgDash"/>
              <a:round/>
            </a:ln>
            <a:effectLst/>
          </c:spPr>
        </c:majorGridlines>
        <c:numFmt formatCode="0.0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4978040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77438468165846497"/>
          <c:y val="0.42212140204668874"/>
          <c:w val="0.21326007642062694"/>
          <c:h val="0.11691813547490809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EFED2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72583420753939E-2"/>
          <c:y val="4.2744655582934374E-2"/>
          <c:w val="0.92645743834286143"/>
          <c:h val="0.862943023699380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Social_Sciences!$B$29</c:f>
              <c:strCache>
                <c:ptCount val="1"/>
                <c:pt idx="0">
                  <c:v>D1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Social_Sciences!$A$30:$A$40</c:f>
              <c:strCache>
                <c:ptCount val="9"/>
                <c:pt idx="0">
                  <c:v>Psychology</c:v>
                </c:pt>
                <c:pt idx="1">
                  <c:v>Economics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</c:v>
                </c:pt>
                <c:pt idx="6">
                  <c:v>Soc-Geography</c:v>
                </c:pt>
                <c:pt idx="7">
                  <c:v>Media </c:v>
                </c:pt>
                <c:pt idx="8">
                  <c:v>Other Soc_Sci</c:v>
                </c:pt>
              </c:strCache>
              <c:extLst/>
            </c:strRef>
          </c:cat>
          <c:val>
            <c:numRef>
              <c:f>Social_Sciences!$B$30:$B$40</c:f>
              <c:numCache>
                <c:formatCode>0%</c:formatCode>
                <c:ptCount val="9"/>
                <c:pt idx="0">
                  <c:v>0.15817149972676861</c:v>
                </c:pt>
                <c:pt idx="1">
                  <c:v>0.22237057806248273</c:v>
                </c:pt>
                <c:pt idx="2">
                  <c:v>0.10900000200637627</c:v>
                </c:pt>
                <c:pt idx="3">
                  <c:v>0.22962885471516084</c:v>
                </c:pt>
                <c:pt idx="4">
                  <c:v>0.12444462769783349</c:v>
                </c:pt>
                <c:pt idx="5">
                  <c:v>0.25</c:v>
                </c:pt>
                <c:pt idx="6">
                  <c:v>0.24713021537789692</c:v>
                </c:pt>
                <c:pt idx="7">
                  <c:v>0.24490064553355692</c:v>
                </c:pt>
                <c:pt idx="8">
                  <c:v>0.15467409191593068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FD4-4782-B910-2737A62466FC}"/>
            </c:ext>
          </c:extLst>
        </c:ser>
        <c:ser>
          <c:idx val="1"/>
          <c:order val="1"/>
          <c:tx>
            <c:strRef>
              <c:f>Social_Sciences!$C$29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rgbClr val="FF66CC">
                <a:alpha val="70588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Social_Sciences!$A$30:$A$40</c:f>
              <c:strCache>
                <c:ptCount val="9"/>
                <c:pt idx="0">
                  <c:v>Psychology</c:v>
                </c:pt>
                <c:pt idx="1">
                  <c:v>Economics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</c:v>
                </c:pt>
                <c:pt idx="6">
                  <c:v>Soc-Geography</c:v>
                </c:pt>
                <c:pt idx="7">
                  <c:v>Media </c:v>
                </c:pt>
                <c:pt idx="8">
                  <c:v>Other Soc_Sci</c:v>
                </c:pt>
              </c:strCache>
              <c:extLst/>
            </c:strRef>
          </c:cat>
          <c:val>
            <c:numRef>
              <c:f>Social_Sciences!$C$30:$C$40</c:f>
              <c:numCache>
                <c:formatCode>0%</c:formatCode>
                <c:ptCount val="9"/>
                <c:pt idx="0">
                  <c:v>0.22241307633531818</c:v>
                </c:pt>
                <c:pt idx="1">
                  <c:v>0.2852867759792555</c:v>
                </c:pt>
                <c:pt idx="2">
                  <c:v>0.24163071421582147</c:v>
                </c:pt>
                <c:pt idx="3">
                  <c:v>0.3145755864712716</c:v>
                </c:pt>
                <c:pt idx="4">
                  <c:v>9.4957333976557284E-2</c:v>
                </c:pt>
                <c:pt idx="5">
                  <c:v>0.37</c:v>
                </c:pt>
                <c:pt idx="6">
                  <c:v>0.39997390735504706</c:v>
                </c:pt>
                <c:pt idx="7">
                  <c:v>0.24840377570373784</c:v>
                </c:pt>
                <c:pt idx="8">
                  <c:v>0.25243676130134429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FD4-4782-B910-2737A62466FC}"/>
            </c:ext>
          </c:extLst>
        </c:ser>
        <c:ser>
          <c:idx val="2"/>
          <c:order val="2"/>
          <c:tx>
            <c:strRef>
              <c:f>Social_Sciences!$D$29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Social_Sciences!$A$30:$A$40</c:f>
              <c:strCache>
                <c:ptCount val="9"/>
                <c:pt idx="0">
                  <c:v>Psychology</c:v>
                </c:pt>
                <c:pt idx="1">
                  <c:v>Economics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</c:v>
                </c:pt>
                <c:pt idx="6">
                  <c:v>Soc-Geography</c:v>
                </c:pt>
                <c:pt idx="7">
                  <c:v>Media </c:v>
                </c:pt>
                <c:pt idx="8">
                  <c:v>Other Soc_Sci</c:v>
                </c:pt>
              </c:strCache>
              <c:extLst/>
            </c:strRef>
          </c:cat>
          <c:val>
            <c:numRef>
              <c:f>Social_Sciences!$D$30:$D$40</c:f>
              <c:numCache>
                <c:formatCode>0%</c:formatCode>
                <c:ptCount val="9"/>
                <c:pt idx="0">
                  <c:v>0.38309695358522622</c:v>
                </c:pt>
                <c:pt idx="1">
                  <c:v>0.32509438209606539</c:v>
                </c:pt>
                <c:pt idx="2">
                  <c:v>0.251122139992839</c:v>
                </c:pt>
                <c:pt idx="3">
                  <c:v>0.43335964966035539</c:v>
                </c:pt>
                <c:pt idx="4">
                  <c:v>0.43832607507153376</c:v>
                </c:pt>
                <c:pt idx="5">
                  <c:v>0.4</c:v>
                </c:pt>
                <c:pt idx="6">
                  <c:v>0.49611565795110696</c:v>
                </c:pt>
                <c:pt idx="7">
                  <c:v>0.41080108283048261</c:v>
                </c:pt>
                <c:pt idx="8">
                  <c:v>0.36462407882196601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FD4-4782-B910-2737A62466FC}"/>
            </c:ext>
          </c:extLst>
        </c:ser>
        <c:ser>
          <c:idx val="3"/>
          <c:order val="3"/>
          <c:tx>
            <c:strRef>
              <c:f>Social_Sciences!$E$29</c:f>
              <c:strCache>
                <c:ptCount val="1"/>
                <c:pt idx="0">
                  <c:v>Q3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Social_Sciences!$A$30:$A$40</c:f>
              <c:strCache>
                <c:ptCount val="9"/>
                <c:pt idx="0">
                  <c:v>Psychology</c:v>
                </c:pt>
                <c:pt idx="1">
                  <c:v>Economics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</c:v>
                </c:pt>
                <c:pt idx="6">
                  <c:v>Soc-Geography</c:v>
                </c:pt>
                <c:pt idx="7">
                  <c:v>Media </c:v>
                </c:pt>
                <c:pt idx="8">
                  <c:v>Other Soc_Sci</c:v>
                </c:pt>
              </c:strCache>
              <c:extLst/>
            </c:strRef>
          </c:cat>
          <c:val>
            <c:numRef>
              <c:f>Social_Sciences!$E$30:$E$40</c:f>
              <c:numCache>
                <c:formatCode>0%</c:formatCode>
                <c:ptCount val="9"/>
                <c:pt idx="0">
                  <c:v>0.46880856278200367</c:v>
                </c:pt>
                <c:pt idx="1">
                  <c:v>0.53020542939226489</c:v>
                </c:pt>
                <c:pt idx="2">
                  <c:v>0.28814397158606608</c:v>
                </c:pt>
                <c:pt idx="3">
                  <c:v>0.45709335844159704</c:v>
                </c:pt>
                <c:pt idx="4">
                  <c:v>0.25021367632081787</c:v>
                </c:pt>
                <c:pt idx="5">
                  <c:v>0.7</c:v>
                </c:pt>
                <c:pt idx="6">
                  <c:v>1.015644045616003</c:v>
                </c:pt>
                <c:pt idx="7">
                  <c:v>0.255626221250355</c:v>
                </c:pt>
                <c:pt idx="8">
                  <c:v>0.37258702861369353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FD4-4782-B910-2737A62466FC}"/>
            </c:ext>
          </c:extLst>
        </c:ser>
        <c:ser>
          <c:idx val="4"/>
          <c:order val="4"/>
          <c:tx>
            <c:strRef>
              <c:f>Social_Sciences!$F$29</c:f>
              <c:strCache>
                <c:ptCount val="1"/>
                <c:pt idx="0">
                  <c:v>Q4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Social_Sciences!$A$30:$A$40</c:f>
              <c:strCache>
                <c:ptCount val="9"/>
                <c:pt idx="0">
                  <c:v>Psychology</c:v>
                </c:pt>
                <c:pt idx="1">
                  <c:v>Economics</c:v>
                </c:pt>
                <c:pt idx="2">
                  <c:v>Education</c:v>
                </c:pt>
                <c:pt idx="3">
                  <c:v>Sociology</c:v>
                </c:pt>
                <c:pt idx="4">
                  <c:v>Law</c:v>
                </c:pt>
                <c:pt idx="5">
                  <c:v>Political Sci</c:v>
                </c:pt>
                <c:pt idx="6">
                  <c:v>Soc-Geography</c:v>
                </c:pt>
                <c:pt idx="7">
                  <c:v>Media </c:v>
                </c:pt>
                <c:pt idx="8">
                  <c:v>Other Soc_Sci</c:v>
                </c:pt>
              </c:strCache>
              <c:extLst/>
            </c:strRef>
          </c:cat>
          <c:val>
            <c:numRef>
              <c:f>Social_Sciences!$F$30:$F$40</c:f>
              <c:numCache>
                <c:formatCode>0%</c:formatCode>
                <c:ptCount val="9"/>
                <c:pt idx="0">
                  <c:v>0.90863756071278201</c:v>
                </c:pt>
                <c:pt idx="1">
                  <c:v>3.3556115325709599</c:v>
                </c:pt>
                <c:pt idx="2">
                  <c:v>0.40196867162598454</c:v>
                </c:pt>
                <c:pt idx="3">
                  <c:v>2.519604492812566</c:v>
                </c:pt>
                <c:pt idx="4">
                  <c:v>0.28843480283842393</c:v>
                </c:pt>
                <c:pt idx="5">
                  <c:v>3.77</c:v>
                </c:pt>
                <c:pt idx="6">
                  <c:v>1.635268401312705</c:v>
                </c:pt>
                <c:pt idx="7">
                  <c:v>0.2734753092572289</c:v>
                </c:pt>
                <c:pt idx="8">
                  <c:v>0.5143309195373571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CFD4-4782-B910-2737A6246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-17"/>
        <c:axId val="363596456"/>
        <c:axId val="363597768"/>
      </c:barChart>
      <c:catAx>
        <c:axId val="363596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cs-CZ"/>
          </a:p>
        </c:txPr>
        <c:crossAx val="363597768"/>
        <c:crosses val="autoZero"/>
        <c:auto val="1"/>
        <c:lblAlgn val="ctr"/>
        <c:lblOffset val="100"/>
        <c:noMultiLvlLbl val="0"/>
      </c:catAx>
      <c:valAx>
        <c:axId val="363597768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prstDash val="sysDot"/>
              <a:round/>
            </a:ln>
            <a:effectLst/>
          </c:spPr>
        </c:minorGridlines>
        <c:numFmt formatCode="0%" sourceLinked="1"/>
        <c:majorTickMark val="out"/>
        <c:minorTickMark val="out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cs-CZ"/>
          </a:p>
        </c:txPr>
        <c:crossAx val="363596456"/>
        <c:crosses val="autoZero"/>
        <c:crossBetween val="between"/>
        <c:majorUnit val="0.5"/>
      </c:valAx>
      <c:spPr>
        <a:solidFill>
          <a:schemeClr val="bg1"/>
        </a:solidFill>
        <a:ln w="1270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1163029118004543"/>
          <c:y val="0.25831720490368193"/>
          <c:w val="0.30452885880711128"/>
          <c:h val="6.0166260421740385E-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19050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0.05813</cdr:x>
      <cdr:y>0.6887</cdr:y>
    </cdr:from>
    <cdr:to>
      <cdr:x>0.97183</cdr:x>
      <cdr:y>0.69012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04427850-C108-47FF-97B2-D19210641295}"/>
            </a:ext>
          </a:extLst>
        </cdr:cNvPr>
        <cdr:cNvCxnSpPr/>
      </cdr:nvCxnSpPr>
      <cdr:spPr>
        <a:xfrm xmlns:a="http://schemas.openxmlformats.org/drawingml/2006/main" flipV="1">
          <a:off x="692213" y="7377482"/>
          <a:ext cx="10880292" cy="15211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chemeClr val="tx1"/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0.07469</cdr:x>
      <cdr:y>0</cdr:y>
    </cdr:from>
    <cdr:to>
      <cdr:x>0.95638</cdr:x>
      <cdr:y>0.05814</cdr:y>
    </cdr:to>
    <cdr:sp macro="" textlink="">
      <cdr:nvSpPr>
        <cdr:cNvPr id="4" name="TextovéPole 1">
          <a:extLst xmlns:a="http://schemas.openxmlformats.org/drawingml/2006/main">
            <a:ext uri="{FF2B5EF4-FFF2-40B4-BE49-F238E27FC236}">
              <a16:creationId xmlns:a16="http://schemas.microsoft.com/office/drawing/2014/main" id="{776759F0-B9D0-49BC-B69E-E050D1780E79}"/>
            </a:ext>
          </a:extLst>
        </cdr:cNvPr>
        <cdr:cNvSpPr txBox="1"/>
      </cdr:nvSpPr>
      <cdr:spPr>
        <a:xfrm xmlns:a="http://schemas.openxmlformats.org/drawingml/2006/main">
          <a:off x="648072" y="0"/>
          <a:ext cx="7650403" cy="247006"/>
        </a:xfrm>
        <a:prstGeom xmlns:a="http://schemas.openxmlformats.org/drawingml/2006/main" prst="rect">
          <a:avLst/>
        </a:prstGeom>
        <a:solidFill xmlns:a="http://schemas.openxmlformats.org/drawingml/2006/main">
          <a:srgbClr val="CCFFFF"/>
        </a:solidFill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="1" dirty="0">
              <a:latin typeface="Calibri" panose="020F0502020204030204" pitchFamily="34" charset="0"/>
              <a:cs typeface="Calibri" panose="020F0502020204030204" pitchFamily="34" charset="0"/>
            </a:rPr>
            <a:t>Publikační výkon ČR 2016-2019 v </a:t>
          </a:r>
          <a:r>
            <a:rPr lang="cs-CZ" sz="1600" b="1" dirty="0" err="1">
              <a:latin typeface="Calibri" panose="020F0502020204030204" pitchFamily="34" charset="0"/>
              <a:cs typeface="Calibri" panose="020F0502020204030204" pitchFamily="34" charset="0"/>
            </a:rPr>
            <a:t>Social</a:t>
          </a:r>
          <a:r>
            <a:rPr lang="cs-CZ" sz="1600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cs-CZ" sz="1600" b="1" dirty="0" err="1">
              <a:latin typeface="Calibri" panose="020F0502020204030204" pitchFamily="34" charset="0"/>
              <a:cs typeface="Calibri" panose="020F0502020204030204" pitchFamily="34" charset="0"/>
            </a:rPr>
            <a:t>Sciences</a:t>
          </a:r>
          <a:r>
            <a:rPr lang="cs-CZ" sz="1600" b="1" dirty="0">
              <a:latin typeface="Calibri" panose="020F0502020204030204" pitchFamily="34" charset="0"/>
              <a:cs typeface="Calibri" panose="020F0502020204030204" pitchFamily="34" charset="0"/>
            </a:rPr>
            <a:t> v % publikačního výkonu zemí EU15 </a:t>
          </a:r>
        </a:p>
      </cdr:txBody>
    </cdr:sp>
  </cdr:relSizeAnchor>
  <cdr:relSizeAnchor xmlns:cdr="http://schemas.openxmlformats.org/drawingml/2006/chartDrawing">
    <cdr:from>
      <cdr:x>0.2047</cdr:x>
      <cdr:y>0.6256</cdr:y>
    </cdr:from>
    <cdr:to>
      <cdr:x>0.42617</cdr:x>
      <cdr:y>0.68269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EEE49511-5306-4CA5-990F-48BBE63D5F0F}"/>
            </a:ext>
          </a:extLst>
        </cdr:cNvPr>
        <cdr:cNvSpPr txBox="1"/>
      </cdr:nvSpPr>
      <cdr:spPr>
        <a:xfrm xmlns:a="http://schemas.openxmlformats.org/drawingml/2006/main">
          <a:off x="2324100" y="4174958"/>
          <a:ext cx="25146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CCFFFF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200" dirty="0">
              <a:latin typeface="Calibri" panose="020F0502020204030204" pitchFamily="34" charset="0"/>
              <a:cs typeface="Calibri" panose="020F0502020204030204" pitchFamily="34" charset="0"/>
            </a:rPr>
            <a:t>Publikační výkon EU 15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Převzato z prezentace panelu 5 – Ladislav Rabušic (předseda panelu pro hodnocení společenských věd Rady vlády pro vědu, výzkum a inovace (RVVI) 2017 – 2022)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3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311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</a:rPr>
              <a:t>Výsledky českých společenských věd (při vědomí jejich rozmanitosti a odlišných publikačních kultur) ukazují, že jejich publikační výkon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ve srovnání se zeměmi EU15 ve vědecky vlivnějších časopisech databáze </a:t>
            </a:r>
            <a:r>
              <a:rPr lang="cs-CZ" sz="12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WoS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 je velmi nízký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</a:rPr>
              <a:t>, byť lze v období 2016-2019 vysledovat lehce vzestupný trend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108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4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334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58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596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apps.cerge-ei.cz/AIS_IF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bdc.edu.au/research/abdc-journal-quality-lis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240648"/>
            <a:ext cx="5184576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trendy ve vědě a výzkumu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4227934"/>
            <a:ext cx="2600071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Petrovice u Karviné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května 2022</a:t>
            </a:r>
            <a:endParaRPr lang="pl-PL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05086" y="987574"/>
            <a:ext cx="848739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Clr>
                <a:srgbClr val="307871"/>
              </a:buClr>
              <a:buNone/>
            </a:pPr>
            <a:r>
              <a:rPr lang="cs-CZ" sz="2400" dirty="0"/>
              <a:t>Náměty k diskusi:</a:t>
            </a:r>
          </a:p>
          <a:p>
            <a:pPr algn="just">
              <a:buClr>
                <a:srgbClr val="307871"/>
              </a:buClr>
            </a:pPr>
            <a:r>
              <a:rPr lang="cs-CZ" sz="1800" dirty="0"/>
              <a:t>Společný tým v MS </a:t>
            </a:r>
            <a:r>
              <a:rPr lang="cs-CZ" sz="1800" dirty="0" err="1"/>
              <a:t>Teams</a:t>
            </a:r>
            <a:r>
              <a:rPr lang="cs-CZ" sz="1800" dirty="0"/>
              <a:t> pro sdílení nabídky konferencí a jiných zajímavých akcií, zkušenosti s konferencemi...</a:t>
            </a:r>
          </a:p>
          <a:p>
            <a:pPr algn="just">
              <a:buClr>
                <a:srgbClr val="307871"/>
              </a:buClr>
            </a:pPr>
            <a:r>
              <a:rPr lang="cs-CZ" sz="1800" dirty="0"/>
              <a:t>V týmu harmonogram setkávání</a:t>
            </a:r>
          </a:p>
          <a:p>
            <a:pPr algn="just">
              <a:buClr>
                <a:srgbClr val="307871"/>
              </a:buClr>
            </a:pPr>
            <a:r>
              <a:rPr lang="cs-CZ" sz="1800" dirty="0"/>
              <a:t>Četnost setkávání</a:t>
            </a:r>
          </a:p>
          <a:p>
            <a:pPr algn="just">
              <a:buClr>
                <a:srgbClr val="307871"/>
              </a:buClr>
            </a:pPr>
            <a:r>
              <a:rPr lang="cs-CZ" sz="1800" dirty="0"/>
              <a:t>Forma – hybridně?</a:t>
            </a:r>
          </a:p>
          <a:p>
            <a:pPr algn="just">
              <a:buClr>
                <a:srgbClr val="307871"/>
              </a:buClr>
            </a:pPr>
            <a:r>
              <a:rPr lang="cs-CZ" sz="1800" dirty="0"/>
              <a:t>Náplň</a:t>
            </a:r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87524" y="195487"/>
            <a:ext cx="5796644" cy="504056"/>
          </a:xfrm>
        </p:spPr>
        <p:txBody>
          <a:bodyPr/>
          <a:lstStyle/>
          <a:p>
            <a:r>
              <a:rPr lang="cs-CZ" b="1" dirty="0"/>
              <a:t>Vědecké workshopy na SU OPF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DBE1E22-C7E4-4002-B425-71D87240AB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83677"/>
            <a:ext cx="2588907" cy="19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500" dirty="0"/>
          </a:p>
          <a:p>
            <a:pPr marL="0" indent="0">
              <a:buClr>
                <a:srgbClr val="307871"/>
              </a:buClr>
              <a:buNone/>
            </a:pPr>
            <a:endParaRPr lang="cs-CZ" sz="2500" dirty="0"/>
          </a:p>
          <a:p>
            <a:pPr marL="0" indent="0">
              <a:buClr>
                <a:srgbClr val="307871"/>
              </a:buClr>
              <a:buNone/>
            </a:pPr>
            <a:endParaRPr lang="cs-CZ" sz="25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500" dirty="0"/>
              <a:t>Děkuji za pozornost a přeji pěkný den </a:t>
            </a:r>
            <a:r>
              <a:rPr lang="cs-CZ" altLang="cs-CZ" sz="2500" dirty="0">
                <a:sym typeface="Wingdings" panose="05000000000000000000" pitchFamily="2" charset="2"/>
              </a:rPr>
              <a:t></a:t>
            </a:r>
            <a:endParaRPr lang="cs-CZ" altLang="cs-CZ" sz="2500" dirty="0"/>
          </a:p>
          <a:p>
            <a:pPr marL="0" indent="0">
              <a:buClr>
                <a:srgbClr val="307871"/>
              </a:buClr>
              <a:buNone/>
            </a:pPr>
            <a:endParaRPr lang="cs-CZ" sz="25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/>
              <a:t>Moduly 1 - 5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Modul 1 - kvalita vybraných výsledků (principem hodnocení je posouzení vybraných výsledků odborným panelem z hlediska jejich kvality, originality a významnosti ve srovnání s mezinárodní úrovní).</a:t>
            </a:r>
          </a:p>
          <a:p>
            <a:pPr lvl="1" algn="just"/>
            <a:r>
              <a:rPr lang="cs-CZ" sz="1400" dirty="0"/>
              <a:t>přínos k poznání (zejména základní výzkum)</a:t>
            </a:r>
          </a:p>
          <a:p>
            <a:pPr lvl="1" algn="just"/>
            <a:r>
              <a:rPr lang="cs-CZ" sz="1400" dirty="0"/>
              <a:t>společenská relevance (zejména pro aplikovaný výzkum)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Modul 2 – výkonnost výzkumu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Metodika 2017+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Panel 5 – společenské vědy			Modul 1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9B2A59FD-9D6D-4F44-BE57-8CCDDD854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53679"/>
              </p:ext>
            </p:extLst>
          </p:nvPr>
        </p:nvGraphicFramePr>
        <p:xfrm>
          <a:off x="1547664" y="889504"/>
          <a:ext cx="4858308" cy="39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697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Panel 5 – společenské vědy			Modul 1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69606"/>
              </p:ext>
            </p:extLst>
          </p:nvPr>
        </p:nvGraphicFramePr>
        <p:xfrm>
          <a:off x="1259632" y="804441"/>
          <a:ext cx="7344816" cy="4143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044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Panel 5 – společenské vědy			Modul 2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Chart 1">
            <a:extLst>
              <a:ext uri="{FF2B5EF4-FFF2-40B4-BE49-F238E27FC236}">
                <a16:creationId xmlns:a16="http://schemas.microsoft.com/office/drawing/2014/main" id="{F038EE1B-8F2A-4F25-8A89-B704D2060D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780320"/>
              </p:ext>
            </p:extLst>
          </p:nvPr>
        </p:nvGraphicFramePr>
        <p:xfrm>
          <a:off x="179512" y="843558"/>
          <a:ext cx="885698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11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/>
              <a:t>Klíčovým ukazatelem hodnocení výzkumných organizací se od roku 2017 stal AIS index vědeckých časopisů (</a:t>
            </a:r>
            <a:r>
              <a:rPr lang="cs-CZ" sz="2200" dirty="0" err="1"/>
              <a:t>Article</a:t>
            </a:r>
            <a:r>
              <a:rPr lang="cs-CZ" sz="2200" dirty="0"/>
              <a:t> Influence </a:t>
            </a:r>
            <a:r>
              <a:rPr lang="cs-CZ" sz="2200" dirty="0" err="1"/>
              <a:t>Score</a:t>
            </a:r>
            <a:r>
              <a:rPr lang="cs-CZ" sz="2200" dirty="0"/>
              <a:t>). </a:t>
            </a:r>
          </a:p>
          <a:p>
            <a:pPr algn="just"/>
            <a:r>
              <a:rPr lang="cs-CZ" sz="2200" dirty="0"/>
              <a:t>AIS proti IF lépe zohledňuje vědecké ohlasy z významnějších časopisů, bere v potaz delší časové období.</a:t>
            </a:r>
          </a:p>
          <a:p>
            <a:pPr algn="just"/>
            <a:r>
              <a:rPr lang="cs-CZ" sz="2200" dirty="0">
                <a:hlinkClick r:id="rId3"/>
              </a:rPr>
              <a:t>https://ideaapps.cerge-ei.cz/AIS_IF/#</a:t>
            </a:r>
            <a:endParaRPr lang="cs-CZ" sz="2200" dirty="0"/>
          </a:p>
          <a:p>
            <a:pPr algn="just"/>
            <a:endParaRPr lang="cs-CZ" sz="2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Metodika 2017+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90A54B1-F948-4404-99C9-F033294630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495881"/>
            <a:ext cx="2096888" cy="245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5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err="1"/>
              <a:t>Australian</a:t>
            </a:r>
            <a:r>
              <a:rPr lang="cs-CZ" sz="1800" dirty="0"/>
              <a:t> Business </a:t>
            </a:r>
            <a:r>
              <a:rPr lang="cs-CZ" sz="1800" dirty="0" err="1"/>
              <a:t>Deans</a:t>
            </a:r>
            <a:r>
              <a:rPr lang="cs-CZ" sz="1800" dirty="0"/>
              <a:t> </a:t>
            </a:r>
            <a:r>
              <a:rPr lang="cs-CZ" sz="1800" dirty="0" err="1"/>
              <a:t>Counsil</a:t>
            </a:r>
            <a:r>
              <a:rPr lang="cs-CZ" sz="1800" dirty="0"/>
              <a:t> </a:t>
            </a:r>
            <a:r>
              <a:rPr lang="cs-CZ" sz="1800" dirty="0" err="1"/>
              <a:t>Journal</a:t>
            </a:r>
            <a:r>
              <a:rPr lang="cs-CZ" sz="1800" dirty="0"/>
              <a:t> </a:t>
            </a:r>
            <a:r>
              <a:rPr lang="cs-CZ" sz="1800" dirty="0" err="1"/>
              <a:t>Quality</a:t>
            </a:r>
            <a:r>
              <a:rPr lang="cs-CZ" sz="1800" dirty="0"/>
              <a:t> List:</a:t>
            </a:r>
          </a:p>
          <a:p>
            <a:pPr marL="0" indent="0">
              <a:buNone/>
            </a:pPr>
            <a:r>
              <a:rPr lang="cs-CZ" sz="1800" dirty="0">
                <a:hlinkClick r:id="rId3"/>
              </a:rPr>
              <a:t>https://abdc.edu.au/research/abdc-journal-quality-list/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Časopisy zařazené na seznamu nevykazují rysy predátorského chování.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504056"/>
          </a:xfrm>
        </p:spPr>
        <p:txBody>
          <a:bodyPr/>
          <a:lstStyle/>
          <a:p>
            <a:r>
              <a:rPr lang="cs-CZ" b="1" dirty="0"/>
              <a:t>Jak vybírat časopisy pro publikování výsledků?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1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05086" y="987574"/>
            <a:ext cx="819936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r>
              <a:rPr lang="cs-CZ" sz="2000" dirty="0"/>
              <a:t>Co byste přivítali na oddělení </a:t>
            </a:r>
            <a:r>
              <a:rPr lang="cs-CZ" sz="2000" dirty="0" err="1"/>
              <a:t>VaV</a:t>
            </a:r>
            <a:r>
              <a:rPr lang="cs-CZ" sz="2000" dirty="0"/>
              <a:t>? 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Co Vám chybí?</a:t>
            </a:r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87524" y="195487"/>
            <a:ext cx="5796644" cy="504056"/>
          </a:xfrm>
        </p:spPr>
        <p:txBody>
          <a:bodyPr/>
          <a:lstStyle/>
          <a:p>
            <a:r>
              <a:rPr lang="cs-CZ" b="1" dirty="0"/>
              <a:t>Oddělení </a:t>
            </a:r>
            <a:r>
              <a:rPr lang="cs-CZ" b="1" dirty="0" err="1"/>
              <a:t>VaV</a:t>
            </a:r>
            <a:r>
              <a:rPr lang="cs-CZ" b="1" dirty="0"/>
              <a:t> na SU OPF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BE81F75-9494-4621-B6F0-D08DF12950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923678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7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05086" y="987574"/>
            <a:ext cx="819936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Clr>
                <a:srgbClr val="307871"/>
              </a:buClr>
              <a:buNone/>
            </a:pPr>
            <a:r>
              <a:rPr lang="cs-CZ" sz="2400" dirty="0"/>
              <a:t>Pravidelné setkávání s cílem: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Sdílení zkušeností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Sdílení nabídek zajímavých akcí, konferencí…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Diskuse výzkumu – zpětná vazba, </a:t>
            </a:r>
            <a:r>
              <a:rPr lang="cs-CZ" sz="2000" dirty="0" err="1"/>
              <a:t>mezikatedrální</a:t>
            </a:r>
            <a:r>
              <a:rPr lang="cs-CZ" sz="2000" dirty="0"/>
              <a:t> spolupráce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Diskuse při přípravě projektové žádosti</a:t>
            </a:r>
          </a:p>
          <a:p>
            <a:pPr algn="just">
              <a:buClr>
                <a:srgbClr val="307871"/>
              </a:buClr>
            </a:pPr>
            <a:r>
              <a:rPr lang="cs-CZ" sz="2000" dirty="0"/>
              <a:t>Prezentace řešených interních projektů</a:t>
            </a:r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87524" y="195487"/>
            <a:ext cx="5796644" cy="504056"/>
          </a:xfrm>
        </p:spPr>
        <p:txBody>
          <a:bodyPr/>
          <a:lstStyle/>
          <a:p>
            <a:r>
              <a:rPr lang="cs-CZ" b="1" dirty="0"/>
              <a:t>Vědecké workshopy na SU OPF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679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5247</TotalTime>
  <Words>401</Words>
  <Application>Microsoft Office PowerPoint</Application>
  <PresentationFormat>Předvádění na obrazovce (16:9)</PresentationFormat>
  <Paragraphs>65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Wingdings</vt:lpstr>
      <vt:lpstr>SLU</vt:lpstr>
      <vt:lpstr>Aktuální trendy ve vědě a výzkumu</vt:lpstr>
      <vt:lpstr>Metodika 2017+</vt:lpstr>
      <vt:lpstr>Panel 5 – společenské vědy   Modul 1</vt:lpstr>
      <vt:lpstr>Panel 5 – společenské vědy   Modul 1</vt:lpstr>
      <vt:lpstr>Panel 5 – společenské vědy   Modul 2</vt:lpstr>
      <vt:lpstr>Metodika 2017+</vt:lpstr>
      <vt:lpstr>Jak vybírat časopisy pro publikování výsledků?</vt:lpstr>
      <vt:lpstr>Oddělení VaV na SU OPF</vt:lpstr>
      <vt:lpstr>Vědecké workshopy na SU OPF</vt:lpstr>
      <vt:lpstr>Vědecké workshopy na SU OPF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Palečková</cp:lastModifiedBy>
  <cp:revision>132</cp:revision>
  <cp:lastPrinted>2022-02-22T10:07:30Z</cp:lastPrinted>
  <dcterms:created xsi:type="dcterms:W3CDTF">2016-07-06T15:42:34Z</dcterms:created>
  <dcterms:modified xsi:type="dcterms:W3CDTF">2022-05-18T19:00:15Z</dcterms:modified>
</cp:coreProperties>
</file>