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4" r:id="rId8"/>
    <p:sldId id="280" r:id="rId9"/>
    <p:sldId id="282" r:id="rId10"/>
    <p:sldId id="309" r:id="rId11"/>
    <p:sldId id="296" r:id="rId12"/>
    <p:sldId id="314" r:id="rId13"/>
    <p:sldId id="310" r:id="rId14"/>
    <p:sldId id="311" r:id="rId15"/>
    <p:sldId id="312" r:id="rId16"/>
    <p:sldId id="313" r:id="rId17"/>
    <p:sldId id="271" r:id="rId18"/>
    <p:sldId id="315" r:id="rId19"/>
    <p:sldId id="302" r:id="rId20"/>
    <p:sldId id="303" r:id="rId21"/>
    <p:sldId id="305" r:id="rId22"/>
    <p:sldId id="286" r:id="rId23"/>
    <p:sldId id="316" r:id="rId24"/>
    <p:sldId id="317" r:id="rId25"/>
    <p:sldId id="307" r:id="rId26"/>
    <p:sldId id="308" r:id="rId27"/>
    <p:sldId id="306" r:id="rId28"/>
    <p:sldId id="318" r:id="rId29"/>
    <p:sldId id="319" r:id="rId3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3E08-9F88-4A71-9D00-3BDAEFDBBA6F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33A7C-EFDD-4403-B2D3-30A112CFD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30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07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5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86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4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9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62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14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88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2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94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6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7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0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vseobecne_inf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it.opf.slu.cz/osobudaj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is@opf.slu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student#predzapis_predmet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file/cul/662e15db-5064-47fc-9368-845a43d4c8e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deskis@opf.slu.c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slu/cz/office365" TargetMode="External"/><Relationship Id="rId2" Type="http://schemas.openxmlformats.org/officeDocument/2006/relationships/hyperlink" Target="e%20https:/teams.microsoft.com/downloa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sk.opf.slu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it.opf.slu.cz/sluzby/tis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navody/eduroa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je.slu.c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skam.opf.slu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u.cz/slu/cz/ukkarvinaoknihovne?lid=30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arty@slu.cz" TargetMode="External"/><Relationship Id="rId2" Type="http://schemas.openxmlformats.org/officeDocument/2006/relationships/hyperlink" Target="https://karty.slu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slu.cz/opf/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opf.slu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o.slu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f.slu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horde/podpi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is.slu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ÚIT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studentům prvních ročníků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akademický rok 2022/2023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kombinovaná forma studia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Andrea Valentíny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administrativní soustředění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1. 10. 2022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15.10.2022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91630"/>
            <a:ext cx="8280920" cy="27953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Období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rozděleno na jednotlivé semestry s názvy: zima + kalendářní rok a léto + kalendářní rok, např. současné období: </a:t>
            </a:r>
            <a:r>
              <a:rPr lang="cs-CZ" sz="14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zima 2022,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 období: </a:t>
            </a:r>
            <a:r>
              <a:rPr lang="cs-CZ" sz="14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léto 2023.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Nápověda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součástí IS SU nacházející se v zápatí stránky. V případě kliku na nápovědu na hlavní stránce se objeví nápověda sestavená podle rolí. V případě, že klik na nápovědu se provede během práce v IS SU automaticky se dostanete na nápovědu vztahující se k danému tématu. V IS SU se u některých úkonů vyskytuje ikona nápovědy        , jejímž rozbalením získáte bližší informace.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Vyhledávání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lepší orientaci je nejlepší používání vyhledávacích polí (ikona lupy).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Odhlášení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při ukončení práce je nutné se odhlásit viz. obrázek zavření počítače nebo vypnutí počítače Vás neodhlásí. 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62408"/>
            <a:ext cx="8064896" cy="69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Všeobecné informace a doporučení k používání IS SU, najdete zde: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https://uit.opf.slu.cz/vseobecne_info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43758"/>
            <a:ext cx="216024" cy="2376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2315"/>
            <a:ext cx="2160240" cy="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156559"/>
            <a:ext cx="7557077" cy="299936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údaje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Zkontrolujte si osobní podle níže uvedeného návodu, zde: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https://uit.opf.slu.cz/osobudaj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1200" dirty="0"/>
              <a:t>Na úvodní stránce dlaždice s názvem LIDÉ (může být skrytá, pak je nutné kliknutím na "Více aplikací" zobrazit všechny dlaždice).</a:t>
            </a:r>
          </a:p>
          <a:p>
            <a:pPr lvl="0"/>
            <a:r>
              <a:rPr lang="cs-CZ" sz="1200" dirty="0"/>
              <a:t>V sekci Moje údaje kliknout na odkaz "Kontrola a změny osobních údajů".</a:t>
            </a:r>
          </a:p>
          <a:p>
            <a:pPr lvl="0"/>
            <a:r>
              <a:rPr lang="cs-CZ" sz="1200" dirty="0"/>
              <a:t>V aplikaci "Kontrola osobních údajů a sběr žádostí o změny" postupuj dle kontextové nápovědy (vyvedená zeleným písmem).</a:t>
            </a:r>
          </a:p>
          <a:p>
            <a:pPr lvl="0"/>
            <a:r>
              <a:rPr lang="cs-CZ" sz="1200" dirty="0"/>
              <a:t>Po zavedení změn kliknutím na "Poznač žádosti o změny a předej k vyřízení". Změny budou dodány studijnímu oddělení k vyřízení.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</p:spTree>
    <p:extLst>
      <p:ext uri="{BB962C8B-B14F-4D97-AF65-F5344CB8AC3E}">
        <p14:creationId xmlns:p14="http://schemas.microsoft.com/office/powerpoint/2010/main" val="15424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Dlaždice STUDENT, obrázek 2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92080" y="1154561"/>
            <a:ext cx="2808312" cy="35448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Dlaždice STUDENT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modré liště najdete odkazy tematicky uspořádané.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STUDENT/MOJE PŘEDMĚTY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zapsaného předmětu najdete rychlé odkazy na např.: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materiály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osnova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Poznámkové bloky (např. informace k bodovému hodnocení zkoušky)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skupiny (přehled)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Zkoušky (zápis na termíny zkoušky)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Katalog (akreditační materiál)</a:t>
            </a:r>
          </a:p>
          <a:p>
            <a:pPr marL="0" indent="0">
              <a:buNone/>
            </a:pPr>
            <a:endParaRPr lang="cs-CZ" alt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CE74E0-7DFF-4412-BFE7-EA748DBEF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9" y="1287092"/>
            <a:ext cx="4167456" cy="25693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ový popisek 6"/>
          <p:cNvSpPr/>
          <p:nvPr/>
        </p:nvSpPr>
        <p:spPr>
          <a:xfrm>
            <a:off x="4047222" y="745151"/>
            <a:ext cx="1319571" cy="447384"/>
          </a:xfrm>
          <a:prstGeom prst="wedgeRectCallout">
            <a:avLst>
              <a:gd name="adj1" fmla="val -224087"/>
              <a:gd name="adj2" fmla="val 12291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Modrá lišta</a:t>
            </a:r>
          </a:p>
        </p:txBody>
      </p:sp>
      <p:sp>
        <p:nvSpPr>
          <p:cNvPr id="13" name="Obdélníkový popisek 6"/>
          <p:cNvSpPr/>
          <p:nvPr/>
        </p:nvSpPr>
        <p:spPr>
          <a:xfrm>
            <a:off x="2332855" y="4242644"/>
            <a:ext cx="2187859" cy="456803"/>
          </a:xfrm>
          <a:prstGeom prst="wedgeRectCallout">
            <a:avLst>
              <a:gd name="adj1" fmla="val -74056"/>
              <a:gd name="adj2" fmla="val -3382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Informace k zapsanému předmětu</a:t>
            </a:r>
          </a:p>
        </p:txBody>
      </p:sp>
    </p:spTree>
    <p:extLst>
      <p:ext uri="{BB962C8B-B14F-4D97-AF65-F5344CB8AC3E}">
        <p14:creationId xmlns:p14="http://schemas.microsoft.com/office/powerpoint/2010/main" val="21631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Registrace a zápis, obrázek 3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92080" y="915566"/>
            <a:ext cx="3384376" cy="381642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Zapište si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předměty určené pro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semestr, ostatní si zrušte.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 si budete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 až ve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semestru.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skupiny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Zkontrolujte si v dlaždici STUDENT – záložka Začátek semestru – odkaz Registrace a zápis předmětů, zda máte zvoleny všechny seminární skupiny.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prvním výukovém týdnu si můžete změny provést samy, případně napište na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is@opf.slu.cz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Vždy uvádějte svoje UČO a seminární skupinu nejlépe ve tvaru 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„zkratka předmětu/číslo seminární skupiny, 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doplnit název předmětu, 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 Bc. studium FIUBKFIP/02, pro </a:t>
            </a:r>
            <a:r>
              <a:rPr lang="cs-CZ" alt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NMg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studium EVSNKMIB .</a:t>
            </a:r>
          </a:p>
          <a:p>
            <a:pPr marL="0" indent="0">
              <a:buNone/>
            </a:pP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budeme Vaše požadavky vyřizovat.</a:t>
            </a:r>
          </a:p>
          <a:p>
            <a:pPr marL="0" indent="0">
              <a:buNone/>
            </a:pPr>
            <a:endParaRPr lang="cs-CZ" alt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8" y="1049058"/>
            <a:ext cx="3917623" cy="31583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Obdélníkový popisek 6"/>
          <p:cNvSpPr/>
          <p:nvPr/>
        </p:nvSpPr>
        <p:spPr>
          <a:xfrm>
            <a:off x="2096109" y="4231661"/>
            <a:ext cx="1323763" cy="456803"/>
          </a:xfrm>
          <a:prstGeom prst="wedgeRectCallout">
            <a:avLst>
              <a:gd name="adj1" fmla="val -102121"/>
              <a:gd name="adj2" fmla="val -10059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Zapsaná 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seminární skupina </a:t>
            </a:r>
          </a:p>
        </p:txBody>
      </p:sp>
      <p:sp>
        <p:nvSpPr>
          <p:cNvPr id="14" name="Obdélníkový popisek 6"/>
          <p:cNvSpPr/>
          <p:nvPr/>
        </p:nvSpPr>
        <p:spPr>
          <a:xfrm>
            <a:off x="3635896" y="4231661"/>
            <a:ext cx="1319571" cy="447384"/>
          </a:xfrm>
          <a:prstGeom prst="wedgeRectCallout">
            <a:avLst>
              <a:gd name="adj1" fmla="val -235355"/>
              <a:gd name="adj2" fmla="val -1545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Nezapsaná 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seminární skupina </a:t>
            </a:r>
          </a:p>
        </p:txBody>
      </p:sp>
    </p:spTree>
    <p:extLst>
      <p:ext uri="{BB962C8B-B14F-4D97-AF65-F5344CB8AC3E}">
        <p14:creationId xmlns:p14="http://schemas.microsoft.com/office/powerpoint/2010/main" val="15291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299591" y="1161634"/>
            <a:ext cx="244827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Rozvrhové akce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rozvrhové akce se dívejte v záložce v dlaždici KALENDÁŘ – Můj rozvrh.  Po zápise předmětů si rozvrh můžete vytisknout v Možnostech zobrazení.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průběhu semestru může dojít ke změně výuky v předmětu. Vyučující o této změně informují studenty emailem.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Rozvrhové akce, obrázek 4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9081"/>
            <a:ext cx="4572002" cy="14098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bdélníkový popisek 6"/>
          <p:cNvSpPr/>
          <p:nvPr/>
        </p:nvSpPr>
        <p:spPr>
          <a:xfrm>
            <a:off x="577235" y="2785938"/>
            <a:ext cx="2133748" cy="635253"/>
          </a:xfrm>
          <a:prstGeom prst="wedgeRectCallout">
            <a:avLst>
              <a:gd name="adj1" fmla="val 12725"/>
              <a:gd name="adj2" fmla="val -19525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Zkontrolujte umístění budovy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A,B,C – Univerzitní nám.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V – Vyhlídka</a:t>
            </a:r>
          </a:p>
        </p:txBody>
      </p:sp>
      <p:sp>
        <p:nvSpPr>
          <p:cNvPr id="10" name="Obdélníkový bublinový popisek 9"/>
          <p:cNvSpPr/>
          <p:nvPr/>
        </p:nvSpPr>
        <p:spPr>
          <a:xfrm>
            <a:off x="2825553" y="2827223"/>
            <a:ext cx="2474038" cy="1040671"/>
          </a:xfrm>
          <a:prstGeom prst="wedgeRectCallout">
            <a:avLst>
              <a:gd name="adj1" fmla="val -62495"/>
              <a:gd name="adj2" fmla="val -151183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127000" dist="50800" dir="2700000" rotWithShape="0">
              <a:schemeClr val="bg1">
                <a:lumMod val="50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Nepravidelná výuka, po najetí myší na rozvrhovou akci se zobrazí termíny konání přednášky</a:t>
            </a:r>
          </a:p>
        </p:txBody>
      </p:sp>
    </p:spTree>
    <p:extLst>
      <p:ext uri="{BB962C8B-B14F-4D97-AF65-F5344CB8AC3E}">
        <p14:creationId xmlns:p14="http://schemas.microsoft.com/office/powerpoint/2010/main" val="39054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" y="944250"/>
            <a:ext cx="4174061" cy="22659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studia podle šablony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dlaždici STUDIUM – na modré liště odkaz Během studia – „Kontrola průchodu studiem“, ikona s názvem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Zkontrolovat studium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najdete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přidělené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podle, kterého dohledáte podrobnější informace k šabloně (včetně počtu kreditů, které musíte splnit za volitelné předměty).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5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9" name="Obdélníkový bublinový popisek 18"/>
          <p:cNvSpPr/>
          <p:nvPr/>
        </p:nvSpPr>
        <p:spPr>
          <a:xfrm>
            <a:off x="397500" y="3602632"/>
            <a:ext cx="2304256" cy="402729"/>
          </a:xfrm>
          <a:prstGeom prst="wedgeRectCallout">
            <a:avLst>
              <a:gd name="adj1" fmla="val -26470"/>
              <a:gd name="adj2" fmla="val -160370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Kontrola studia</a:t>
            </a:r>
          </a:p>
        </p:txBody>
      </p:sp>
      <p:sp>
        <p:nvSpPr>
          <p:cNvPr id="13" name="Obdélníkový bublinový popisek 12"/>
          <p:cNvSpPr/>
          <p:nvPr/>
        </p:nvSpPr>
        <p:spPr>
          <a:xfrm>
            <a:off x="2887266" y="3465165"/>
            <a:ext cx="2304256" cy="402729"/>
          </a:xfrm>
          <a:prstGeom prst="wedgeRectCallout">
            <a:avLst>
              <a:gd name="adj1" fmla="val -44682"/>
              <a:gd name="adj2" fmla="val -184524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Informace, o názvu šablony studijního plánu</a:t>
            </a:r>
          </a:p>
        </p:txBody>
      </p:sp>
    </p:spTree>
    <p:extLst>
      <p:ext uri="{BB962C8B-B14F-4D97-AF65-F5344CB8AC3E}">
        <p14:creationId xmlns:p14="http://schemas.microsoft.com/office/powerpoint/2010/main" val="20078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2471"/>
            <a:ext cx="3685459" cy="27157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Šablona studijního plánu,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Přehledně zpracovanou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šablonu studijního plánu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informaci,  kolik min. kreditů musím získat za volitelné předměty najdete v dlaždici s názvem STUDIUM – odkaz Prohlídka šablon, dále na odkaz Kontrolní šablony a dále se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proklikávat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 názvu šablony, kterou mám uvedenou u svého studia v Kontrola studia. Informace k šabloně doporučujeme zobrazit ve „zkusit zobrazit ve verzi pro tisk.“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předmětů, které si můžete zaregistrovat jako volitelné předměty pro každý semestr, najdete zde: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https://uit.opf.slu.cz/student#predzapis_predmetu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 úschovně IS SU.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5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9" name="Obdélníkový bublinový popisek 18"/>
          <p:cNvSpPr/>
          <p:nvPr/>
        </p:nvSpPr>
        <p:spPr>
          <a:xfrm>
            <a:off x="2313546" y="3823795"/>
            <a:ext cx="2304256" cy="531635"/>
          </a:xfrm>
          <a:prstGeom prst="wedgeRectCallout">
            <a:avLst>
              <a:gd name="adj1" fmla="val -97652"/>
              <a:gd name="adj2" fmla="val -38030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Informace k počtu kreditů za volitelné předměty za celé studium.</a:t>
            </a:r>
          </a:p>
        </p:txBody>
      </p:sp>
    </p:spTree>
    <p:extLst>
      <p:ext uri="{BB962C8B-B14F-4D97-AF65-F5344CB8AC3E}">
        <p14:creationId xmlns:p14="http://schemas.microsoft.com/office/powerpoint/2010/main" val="8934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996100"/>
            <a:ext cx="7200800" cy="3942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 zápisu předmětů do letního semestru 2023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zatím nebyl stanoven,  termín bude upřesněn v průběhu ledna 2023, viz. IS SU Přehled harmonogramu období. Zápis předmětů i do seminárních skupin začne v 17:00 hodin.</a:t>
            </a:r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se Vám u předmětu objeví informace, že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si nelze zapsat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můžete v rámci IS SU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požádat o výjimku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(návod zde: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https://www.slu.cz/</a:t>
            </a:r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file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/cul/662e15db-5064-47fc-9368-845a43d4c8e2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Problémy se seminárními skupinami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nahlaste emailem na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is@opf.slu.cz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období zápisu předmětů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Vždy uvádějte svoje UČO a seminární skupinu nejlépe ve tvaru 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„zkratka předmětu/číslo seminární skupiny </a:t>
            </a:r>
            <a:r>
              <a:rPr lang="cs-CZ" alt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název předmětu, 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 Bc. studium FIUBKFIP/02 Finance podniku, pro </a:t>
            </a:r>
            <a:r>
              <a:rPr lang="cs-CZ" altLang="cs-CZ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NMg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studium EVSNKMIB Mikroekonomie.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seminárních skupinách, se provádí pouze v případě, že se Vám výuka kryje.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zápise předmětů po termínu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registraci předmětů po termínu uvedeném v pokynu děkana lze provádět </a:t>
            </a: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prvního výukového týdne v IS SU nebo emailem na is@opf.slu.cz.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</p:spTree>
    <p:extLst>
      <p:ext uri="{BB962C8B-B14F-4D97-AF65-F5344CB8AC3E}">
        <p14:creationId xmlns:p14="http://schemas.microsoft.com/office/powerpoint/2010/main" val="233115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Tems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pro týmovou práci</a:t>
            </a:r>
          </a:p>
          <a:p>
            <a:pPr marL="0" indent="0">
              <a:buNone/>
            </a:pPr>
            <a:r>
              <a:rPr lang="cs-CZ" sz="1200" dirty="0">
                <a:hlinkClick r:id="rId2"/>
              </a:rPr>
              <a:t>https://teams.microsoft.com/downloads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Přihlášení </a:t>
            </a:r>
          </a:p>
          <a:p>
            <a:pPr marL="0" indent="0">
              <a:buNone/>
            </a:pPr>
            <a:r>
              <a:rPr lang="cs-CZ" sz="1200" dirty="0"/>
              <a:t>Přihlašujete se pomocí uživatelského jména ve tvaru:</a:t>
            </a:r>
          </a:p>
          <a:p>
            <a:pPr marL="0" indent="0">
              <a:buNone/>
            </a:pPr>
            <a:r>
              <a:rPr lang="cs-CZ" sz="2000" b="1" dirty="0"/>
              <a:t>CROlogin@ad.slu.cz </a:t>
            </a:r>
          </a:p>
          <a:p>
            <a:pPr marL="0" indent="0">
              <a:buNone/>
            </a:pPr>
            <a:r>
              <a:rPr lang="cs-CZ" sz="2000" b="1" dirty="0"/>
              <a:t>a hesla do CRO.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Návody</a:t>
            </a:r>
          </a:p>
          <a:p>
            <a:pPr marL="0" indent="0">
              <a:buNone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https://www.slu.cz/slu/cz/office365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6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</a:t>
            </a:r>
            <a:r>
              <a:rPr lang="cs-CZ" dirty="0" err="1"/>
              <a:t>Teams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688DC4-1569-4C27-B58D-0FE719EDD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2710100" cy="3147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Obdélníkový bublinový popisek 18"/>
          <p:cNvSpPr/>
          <p:nvPr/>
        </p:nvSpPr>
        <p:spPr>
          <a:xfrm>
            <a:off x="3105637" y="4201946"/>
            <a:ext cx="1368151" cy="361844"/>
          </a:xfrm>
          <a:prstGeom prst="wedgeRectCallout">
            <a:avLst>
              <a:gd name="adj1" fmla="val -133057"/>
              <a:gd name="adj2" fmla="val -32527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Uživatelské jméno</a:t>
            </a:r>
          </a:p>
        </p:txBody>
      </p:sp>
    </p:spTree>
    <p:extLst>
      <p:ext uri="{BB962C8B-B14F-4D97-AF65-F5344CB8AC3E}">
        <p14:creationId xmlns:p14="http://schemas.microsoft.com/office/powerpoint/2010/main" val="34066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Tisky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23528" y="885937"/>
            <a:ext cx="7344816" cy="366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Kreditní systém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nutno složit zálohu na pokladně, v knihovně nebo ve studovně.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Tisk je umožněn z volně přístupných PC po přihlášení do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Novellu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(CRO identitou).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 tiskem si zkontrolujte „Vlastnosti tiskárny“ a umístění tiskárny, na kterou tisknete – je uvedeno v názvu tiskárny.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Černobílý tisk 1,- Kč/stránka A4 a barevný 2,50 Kč/stránka A4.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použít, tzv.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tisk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kdy tisky Vám vyjedou na tiskárně, kde přiložíte kartu ke snímači.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stavu kreditu a tisků  můžete sledovat na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https://tisk.opf.slu.cz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Bližší informace o tiskových službách najdete na: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https://uit.opf.slu.cz/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sluzby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/tisk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7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727280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Stránky Ústavu informačních technologií:</a:t>
            </a:r>
          </a:p>
          <a:p>
            <a:pPr marL="0" indent="0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b="1" dirty="0"/>
              <a:t>go.slu.cz/</a:t>
            </a:r>
            <a:r>
              <a:rPr lang="cs-CZ" b="1" dirty="0" err="1"/>
              <a:t>issunavody</a:t>
            </a:r>
            <a:endParaRPr lang="cs-CZ" b="1" dirty="0"/>
          </a:p>
          <a:p>
            <a:pPr marL="0" indent="0" algn="ctr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Obsahem jsou návody týkající se informačních technologií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procesu výuky,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i při provozu studijních,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ekonomickosprávních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administrativních agend.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Prezentaci naleznete: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Sekce: „Informace pro 1. ročníky“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Odkaz: „Prezentace – Úvodní týden“</a:t>
            </a: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Umístění prezentace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283718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knihovně a její studovně (systém jednotného přihlášení neboli Novell).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domu přes Internet (</a:t>
            </a:r>
            <a:r>
              <a:rPr lang="cs-CZ" sz="1400" b="1" dirty="0" err="1"/>
              <a:t>Vmware</a:t>
            </a:r>
            <a:r>
              <a:rPr lang="cs-CZ" sz="1400" b="1" dirty="0"/>
              <a:t> </a:t>
            </a:r>
            <a:r>
              <a:rPr lang="cs-CZ" sz="1400" b="1" dirty="0" err="1"/>
              <a:t>Horizon</a:t>
            </a:r>
            <a:r>
              <a:rPr lang="cs-CZ" sz="1400" b="1" dirty="0"/>
              <a:t>).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notebooku, mobilu v prostorách fakulty prostřednictvím bezdrátové sítě EDUROAM.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kolejí Na Vyhlídce (nutnost vytvořit konto viz. níže).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1426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autorizovaný přístup po zadání přihlašovacího jména a hesla.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dirty="0"/>
              <a:t>Možnosti přihlašování do počítačové sítě</a:t>
            </a:r>
          </a:p>
        </p:txBody>
      </p:sp>
    </p:spTree>
    <p:extLst>
      <p:ext uri="{BB962C8B-B14F-4D97-AF65-F5344CB8AC3E}">
        <p14:creationId xmlns:p14="http://schemas.microsoft.com/office/powerpoint/2010/main" val="2123288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72008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a návody,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včetně animovaných, naleznete na: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navody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eduroam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je povinen si prostudovat návod a nastavit si zařízení (notebook či mobil) sám. Nastavení a změna hesla probíhá na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https://moje.slu.cz/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Heslo do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Eduroamu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 být jiné než heslo používané do CRO.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Připojení na kolejích Na Vyhlídce je od 1.9.2018 v rámci platby kolejného zdarma přístup na WIFI přes bezdrátovou síť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Eduoram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problémech je možné výjimečně navštívit správce sítě v místnosti A428.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dirty="0"/>
              <a:t>Bezdrátové připojení pomocí </a:t>
            </a:r>
            <a:r>
              <a:rPr lang="cs-CZ" dirty="0" err="1"/>
              <a:t>Eduroam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14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69847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přihlášení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webového rozhraní IS/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využívá student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jednotného přihlášení, tj. CRO identitu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pro studenty připravené webové rozhraní. Zde si student může zkontrolovat své platby a pohyby na účtu, osobní údaje, podání žádosti o ubytování, výběr pokoje: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https://iskam.opf.slu.cz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funguje na principu „clearingu“, tj. student si vloží pod jedním variabilním symbolem peněžitý obnos do systému. Z této vložené částky se studentovi automaticky odečte platba za koleje i za tisky. Dále z ní může čerpat při placení v menze. Systém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neumožňuje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studentovi jít do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mínusové platby.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Vkládání peněz: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Bezhotovostní platba na účet.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pokladně na hlavní budově OPF v Karviné.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vrátnici na kolejích Na Vyhlídce (i kartou).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Kolejní a stravovací systém </a:t>
            </a:r>
            <a:r>
              <a:rPr lang="cs-CZ" dirty="0" err="1"/>
              <a:t>ISKaM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90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275606"/>
            <a:ext cx="72008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informace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provozu a službách knihovny a její části na SU OPF v Karviné jsou k dispozici na: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https://www.slu.cz/slu/cz/ukkarvinaoknihovne?lid=302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Knihovna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nachází v budově Na Vyhlídce.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Studovna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hlavní budově na Univerzitním nám. naproti menzy.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Knihovna dále nabízí možnost tisku, kopírování a skenování. V jejích objektech můžete využít volně přístupných počítačů pro samostatnou práci.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83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/>
              <a:t>Studentský průkaz ve formě čipové karty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275606"/>
            <a:ext cx="7344816" cy="366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 slouží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průkaz studenta. Průkaz studenta opravňuje ke vstupu do budovy, do knihovny, ke stravování, k tisku.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vydání karty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nutné vyplnit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elektronickou žádost na internetu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https://karty.slu.cz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 této adrese sledujete 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 výroby Vaší karty.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prvních ročníků Bc.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(kteří, na SU studují poprvé) si kartu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vyzvednou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kartovém centru,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místnost A422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úředních hodinách. 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Studentům,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 již na SU studovali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obnoví platnost obyčejné ID karty automaticky.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Studenti,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 již na SU studovali a mají licenci ISIC kartu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 nezapomenou prodloužit její platnost,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revalidační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známkou.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ohledně ID karet emailem: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karty@slu.cz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220072" y="1059582"/>
            <a:ext cx="3240360" cy="3879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www stránka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OPF v Karviné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http://www.slu.cz/opf/cz/</a:t>
            </a: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hlavních stránkách nyní najdete: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Aktuality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Ikony pro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Istagram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Obchod, I-noviny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Kalendář akcí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Lišta s dalšími odkazy na informace o fakultě, pro uchazeče a konkrétní oddělení fakulty nacházející se na horní zelené liště, vpravo dole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135055"/>
            <a:ext cx="302544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www stránka SU OPF v Karviné, obrázek 8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SU OPF v Karviné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5" y="916557"/>
            <a:ext cx="4576836" cy="2566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Obdélníkový bublinový popisek 12"/>
          <p:cNvSpPr/>
          <p:nvPr/>
        </p:nvSpPr>
        <p:spPr>
          <a:xfrm>
            <a:off x="4355976" y="219625"/>
            <a:ext cx="1512168" cy="410464"/>
          </a:xfrm>
          <a:prstGeom prst="wedgeRectCallout">
            <a:avLst>
              <a:gd name="adj1" fmla="val -22864"/>
              <a:gd name="adj2" fmla="val 1979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Ikona pro přihlášení</a:t>
            </a:r>
          </a:p>
        </p:txBody>
      </p:sp>
      <p:sp>
        <p:nvSpPr>
          <p:cNvPr id="12" name="Obdélníkový bublinový popisek 11"/>
          <p:cNvSpPr/>
          <p:nvPr/>
        </p:nvSpPr>
        <p:spPr>
          <a:xfrm>
            <a:off x="454707" y="3623254"/>
            <a:ext cx="1512168" cy="410464"/>
          </a:xfrm>
          <a:prstGeom prst="wedgeRectCallout">
            <a:avLst>
              <a:gd name="adj1" fmla="val 59626"/>
              <a:gd name="adj2" fmla="val -1209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Aktuality</a:t>
            </a:r>
          </a:p>
        </p:txBody>
      </p:sp>
      <p:sp>
        <p:nvSpPr>
          <p:cNvPr id="14" name="Obdélníkový bublinový popisek 13"/>
          <p:cNvSpPr/>
          <p:nvPr/>
        </p:nvSpPr>
        <p:spPr>
          <a:xfrm>
            <a:off x="3853026" y="3619000"/>
            <a:ext cx="1512168" cy="410464"/>
          </a:xfrm>
          <a:prstGeom prst="wedgeRectCallout">
            <a:avLst>
              <a:gd name="adj1" fmla="val 7125"/>
              <a:gd name="adj2" fmla="val -1640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Ikony: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YooTube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Istagram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Obchod, I-noviny</a:t>
            </a:r>
          </a:p>
        </p:txBody>
      </p:sp>
      <p:sp>
        <p:nvSpPr>
          <p:cNvPr id="15" name="Obdélníkový bublinový popisek 14"/>
          <p:cNvSpPr/>
          <p:nvPr/>
        </p:nvSpPr>
        <p:spPr>
          <a:xfrm>
            <a:off x="2163546" y="3619000"/>
            <a:ext cx="1512168" cy="410464"/>
          </a:xfrm>
          <a:prstGeom prst="wedgeRectCallout">
            <a:avLst>
              <a:gd name="adj1" fmla="val 91501"/>
              <a:gd name="adj2" fmla="val -1105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Kalendář akcí</a:t>
            </a:r>
          </a:p>
        </p:txBody>
      </p:sp>
    </p:spTree>
    <p:extLst>
      <p:ext uri="{BB962C8B-B14F-4D97-AF65-F5344CB8AC3E}">
        <p14:creationId xmlns:p14="http://schemas.microsoft.com/office/powerpoint/2010/main" val="38677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3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SU OPF v Karviné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51520" y="1059582"/>
            <a:ext cx="8208912" cy="34355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odkazy jsou přístupné až po přihlášení  CRO identitou, ikona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Přihlásit se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nacházející vpravo nahoře viz. obrázek 2.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SYSTÉMY - odkazy na tyto informační systémy: IS SU, E-mail, E-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STUDIUM – např. Harmonogram akademického roku, Studijní oddělení, Průvodce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prváka</a:t>
            </a:r>
            <a:r>
              <a:rPr lang="cs-CZ" sz="14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Formuláře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stažení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PORADENSKÉ CENTRUM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DŮLEŽITÉ INFORMACE – např. Poplatky za studium, Studijní a zkušební plán, UIT návody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9582"/>
            <a:ext cx="92964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3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Seznam informačních zdrojů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50348"/>
              </p:ext>
            </p:extLst>
          </p:nvPr>
        </p:nvGraphicFramePr>
        <p:xfrm>
          <a:off x="899592" y="771550"/>
          <a:ext cx="6096000" cy="369260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  <a:r>
                        <a:rPr lang="cs-CZ" sz="1200" baseline="0" dirty="0"/>
                        <a:t> informačního zdroje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Odkaz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Hlavní stránky</a:t>
                      </a:r>
                      <a:r>
                        <a:rPr lang="cs-CZ" sz="1200" baseline="0" dirty="0"/>
                        <a:t> SU v Opavě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www.slu.cz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Hlavní stránky</a:t>
                      </a:r>
                      <a:r>
                        <a:rPr lang="cs-CZ" sz="1200" baseline="0" dirty="0"/>
                        <a:t> SU OPF v Karviné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www.slu.cz/opf/cz/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/>
                        <a:t>Informační systém SU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is.slu.cz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Fakultní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horde.opf.slu.cz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Ústav</a:t>
                      </a:r>
                      <a:r>
                        <a:rPr lang="cs-CZ" sz="1200" baseline="0" dirty="0"/>
                        <a:t> informačních technologií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uit.opf.slu.cz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Senát OPF SU v</a:t>
                      </a:r>
                      <a:r>
                        <a:rPr lang="cs-CZ" sz="1200" baseline="0" dirty="0"/>
                        <a:t> Karviné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senat.opf.slu.cz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Kontakty, maily, telefony</a:t>
                      </a:r>
                      <a:r>
                        <a:rPr lang="cs-CZ" sz="1200" baseline="0" dirty="0"/>
                        <a:t> na pracovníky SU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kontakty.slu.cz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312">
                <a:tc>
                  <a:txBody>
                    <a:bodyPr/>
                    <a:lstStyle/>
                    <a:p>
                      <a:r>
                        <a:rPr lang="cs-CZ" sz="1200" dirty="0"/>
                        <a:t>Návody na řešení problematiky</a:t>
                      </a:r>
                      <a:r>
                        <a:rPr lang="cs-CZ" sz="1200" baseline="0" dirty="0"/>
                        <a:t> ve studijní agendě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manualy.opf.slu.cz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470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0EBF6-AD84-4DB4-B386-0E2722BB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emailových adres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7B2315C-1594-4FD2-B431-8C9F7926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97282"/>
              </p:ext>
            </p:extLst>
          </p:nvPr>
        </p:nvGraphicFramePr>
        <p:xfrm>
          <a:off x="899592" y="1275606"/>
          <a:ext cx="6096000" cy="284575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  <a:r>
                        <a:rPr lang="cs-CZ" sz="1200" baseline="0" dirty="0"/>
                        <a:t> problému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CRO (přihlašovací údaje)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helpdesk@opf.slu.cz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Informační systém 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is@opf.slu.cz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Rozvrhy (zápis předmětů)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rozvrhy@opf.slu.cz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 err="1"/>
                        <a:t>Tematikon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helpdesk@opf.slu.cz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Studijní záležitosti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studijni@opf.slu.cz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 err="1"/>
                        <a:t>Eduroam</a:t>
                      </a:r>
                      <a:r>
                        <a:rPr lang="cs-CZ" sz="1200" dirty="0"/>
                        <a:t> (</a:t>
                      </a:r>
                      <a:r>
                        <a:rPr lang="cs-CZ" sz="1200" dirty="0" err="1"/>
                        <a:t>Wifi</a:t>
                      </a:r>
                      <a:r>
                        <a:rPr lang="cs-CZ" sz="1200"/>
                        <a:t>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helpdesk@opf.slu.cz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29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F5CF0-6B80-4F8D-9D20-248D63DF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zkratek programů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26FEBF9-5372-4557-8CA7-9C814A28A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49040"/>
              </p:ext>
            </p:extLst>
          </p:nvPr>
        </p:nvGraphicFramePr>
        <p:xfrm>
          <a:off x="899592" y="771550"/>
          <a:ext cx="6096000" cy="384093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  <a:r>
                        <a:rPr lang="cs-CZ" sz="1200" baseline="0" dirty="0"/>
                        <a:t> studijního programu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Zkratka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sz="1200" dirty="0"/>
                        <a:t>Bankovnictví, pojišťovnictví a peněžnictví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BPPk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sz="1200" dirty="0"/>
                        <a:t>Ekonomika a management, specializace Finance a účetnictví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EMFUk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sz="1200" dirty="0"/>
                        <a:t>Ekonomika a management, specializace Obchod a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EMOMk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sz="1200" dirty="0"/>
                        <a:t>Ekonomika a management, specializace Podnikání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EMPOk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sz="1200" dirty="0"/>
                        <a:t>Finance a účetnictví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FUk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sz="1200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MARk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sz="1200" dirty="0"/>
                        <a:t>Manažerská informatika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MIk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sz="1200" dirty="0"/>
                        <a:t>Management v sociálních službách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MSSk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sz="1200" dirty="0"/>
                        <a:t>Veřejná ekonomika a správa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VESk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06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3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 (centrální registr osob), Novell</a:t>
            </a:r>
          </a:p>
          <a:p>
            <a:r>
              <a:rPr 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Horde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(fakultní email)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 (studijní agenda)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(koleje a menzy)</a:t>
            </a: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 (identifikační karty)</a:t>
            </a: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Webové stánky, Intranet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Informační systémy na OPF v Karviné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05002" y="3685144"/>
            <a:ext cx="7200800" cy="115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Nevíte-li si s něčím rady, z fakultního emailu napište na uživatelskou podporu: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helpdesk@opf.slu.cz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použijte zásady psaní emailu viz. níže.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139703"/>
            <a:ext cx="8280920" cy="20162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Svou CRO identitou si zapamatujte a nikomu ji nesdělujte !!!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Zapomenuté heslo na zablokovanou CRO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identitu si obnovíte sami zde: </a:t>
            </a:r>
            <a:r>
              <a:rPr lang="cs-CZ" sz="1400" dirty="0">
                <a:solidFill>
                  <a:srgbClr val="0000FF"/>
                </a:solidFill>
                <a:hlinkClick r:id="rId3"/>
              </a:rPr>
              <a:t>https://moje.slu.cz</a:t>
            </a:r>
            <a:r>
              <a:rPr lang="cs-CZ" sz="1400" dirty="0">
                <a:solidFill>
                  <a:srgbClr val="0000FF"/>
                </a:solidFill>
              </a:rPr>
              <a:t>.</a:t>
            </a:r>
          </a:p>
          <a:p>
            <a:r>
              <a:rPr lang="cs-CZ" sz="1400" b="1" dirty="0"/>
              <a:t>Heslo k síti </a:t>
            </a:r>
            <a:r>
              <a:rPr lang="cs-CZ" sz="1400" b="1" dirty="0" err="1"/>
              <a:t>Eduroam</a:t>
            </a:r>
            <a:r>
              <a:rPr lang="cs-CZ" sz="1400" b="1" dirty="0"/>
              <a:t> </a:t>
            </a:r>
            <a:r>
              <a:rPr lang="cs-CZ" sz="1400" dirty="0"/>
              <a:t>si také nastavujete v záložce „Nastavení“.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celou dobu studia máte pouze jednu identitu CRO.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9397"/>
            <a:ext cx="7200800" cy="115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Umožňuje pohodlný přístup k ICT službám pomocí jednotných přihlašovacích údajů – uživatelé využívají své elektronické identity v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entrálním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egistru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 a nemusí si pamatovat velké množství uživatelských jmen a hesel: https://moje.slu.cz/.  Další informace a návody na </a:t>
            </a:r>
            <a:r>
              <a:rPr lang="cs-CZ" sz="1200" dirty="0">
                <a:solidFill>
                  <a:srgbClr val="0000FF"/>
                </a:solidFill>
              </a:rPr>
              <a:t>https://uit.opf.slu.cz/sluzby/cro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Přihlašujete se: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Systém jednotného přihlášení</a:t>
            </a:r>
          </a:p>
        </p:txBody>
      </p:sp>
    </p:spTree>
    <p:extLst>
      <p:ext uri="{BB962C8B-B14F-4D97-AF65-F5344CB8AC3E}">
        <p14:creationId xmlns:p14="http://schemas.microsoft.com/office/powerpoint/2010/main" val="16374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1962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vyučujícími a pracovníky fakulty pouze fakultním emailem !!!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Návod: </a:t>
            </a:r>
            <a:r>
              <a:rPr lang="cs-CZ" sz="1600" u="sng" dirty="0">
                <a:solidFill>
                  <a:srgbClr val="0000FF"/>
                </a:solidFill>
              </a:rPr>
              <a:t>https://uit.opf.slu.cz/</a:t>
            </a:r>
            <a:r>
              <a:rPr lang="cs-CZ" sz="1600" u="sng" dirty="0" err="1">
                <a:solidFill>
                  <a:srgbClr val="0000FF"/>
                </a:solidFill>
              </a:rPr>
              <a:t>sluzby</a:t>
            </a:r>
            <a:r>
              <a:rPr lang="cs-CZ" sz="1600" u="sng" dirty="0">
                <a:solidFill>
                  <a:srgbClr val="0000FF"/>
                </a:solidFill>
              </a:rPr>
              <a:t>/mail.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mailu: </a:t>
            </a:r>
            <a:r>
              <a:rPr lang="cs-CZ" sz="1600" u="sng" dirty="0">
                <a:solidFill>
                  <a:srgbClr val="0000FF"/>
                </a:solidFill>
              </a:rPr>
              <a:t>https://horde.opf.slu.cz.</a:t>
            </a:r>
            <a:endParaRPr lang="cs-CZ" sz="1600" dirty="0"/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hlavních stánkách </a:t>
            </a:r>
            <a:r>
              <a:rPr lang="cs-CZ" sz="1600" u="sng" dirty="0">
                <a:solidFill>
                  <a:srgbClr val="0000FF"/>
                </a:solidFill>
                <a:hlinkClick r:id="rId3"/>
              </a:rPr>
              <a:t>www.opf.slu.cz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 přihlášení v Menu pro studenty: E-mail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</p:spTree>
    <p:extLst>
      <p:ext uri="{BB962C8B-B14F-4D97-AF65-F5344CB8AC3E}">
        <p14:creationId xmlns:p14="http://schemas.microsoft.com/office/powerpoint/2010/main" val="7518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70765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Vyplnění předmětu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zkrácený název problému, čeho se email týká.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Oslovení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začíná adresným oslovením, které směřuje k adresátovi uvedenému v hlavičce řádku „Komu“.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poslat email v kopii – 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kopii (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píšeme adresy osob, jimž chceme dát email na vědomí.</a:t>
            </a: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Stručnost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20 – 25 řádků, to nejdůležitější do prvního odstavce.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Všechno navíc do přílohy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chcete myšlenky z těla emailu rozvést, napište je do přílohy. Pokud přikládáte přílohu, vždy na ni upozorněte ve zprávě.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Rozloučit a podepsat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podpis lze nastavit i automaticky (následující snímek).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Odpověď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pokud Váš předchozí problém nebyl vyřešen, je vhodné napsat email v odpovědi, nikoliv novou zprávu.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Zásady emailování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</p:spTree>
    <p:extLst>
      <p:ext uri="{BB962C8B-B14F-4D97-AF65-F5344CB8AC3E}">
        <p14:creationId xmlns:p14="http://schemas.microsoft.com/office/powerpoint/2010/main" val="32629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Automatický podpis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vytvořením se bude automaticky zapisovat na konec emailu při vytvoření nové zprávy.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najdete zde: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https://uit.opf.slu.cz/horde/podpis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Zkrácený postup: po přihlášení do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Horde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vybereme Ozubené kolečko (= Nastavení) &gt; Pošta &gt; Všeobecné informace &gt; Osobní informace a vyplnit „Váš podpis“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vyplnění:	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6584 – Jan Novák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r., Bc., </a:t>
            </a:r>
            <a:r>
              <a:rPr lang="cs-CZ" alt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kombinovaná forma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Program: Ekonomika a management, 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specializace Podnikání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Nezapomeňte aktualizovat podpis při postupu do dalšího ročníku !</a:t>
            </a: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</p:spTree>
    <p:extLst>
      <p:ext uri="{BB962C8B-B14F-4D97-AF65-F5344CB8AC3E}">
        <p14:creationId xmlns:p14="http://schemas.microsoft.com/office/powerpoint/2010/main" val="192167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982734"/>
            <a:ext cx="8280920" cy="23892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Registrace a zápisy předmětů, rozvrhy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průchodem studia – kontrola studia podle šablony, tzv. studijního plánu</a:t>
            </a:r>
          </a:p>
          <a:p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Odevzdávárna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slouží k odevzdávání semestrálních prací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Přihlašování na zkušební termíny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Rozpisy témat – např. k zadávání závěrečných prací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Předměty, vyučující, místnosti 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Stipendia, platby za studium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Úřadovna (žádosti studentů)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62407"/>
            <a:ext cx="5760640" cy="48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agenda IS SU: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is.slu.cz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Eviduje informace o průběhu studia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následujících oblastech: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Ikona s názvem student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9" y="915566"/>
            <a:ext cx="2129398" cy="9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1239950"/>
            <a:ext cx="3973044" cy="2283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Zástupný symbol pro obsah 2"/>
          <p:cNvSpPr txBox="1">
            <a:spLocks/>
          </p:cNvSpPr>
          <p:nvPr/>
        </p:nvSpPr>
        <p:spPr>
          <a:xfrm>
            <a:off x="725414" y="4155926"/>
            <a:ext cx="280831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Portál IS SU – přihlašovací okno, obrázek 1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20072" y="987574"/>
            <a:ext cx="2448272" cy="328677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IS SU se přihlašujete CRO identitou (např. xyz1234@slu.cz).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Jestliže, máte více studií, máte jedno UČO. Po přihlášení se přepínáte mezi ostatními studii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(vpravo nahoře). 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2812</Words>
  <Application>Microsoft Office PowerPoint</Application>
  <PresentationFormat>Předvádění na obrazovce (16:9)</PresentationFormat>
  <Paragraphs>329</Paragraphs>
  <Slides>29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Wingdings</vt:lpstr>
      <vt:lpstr>SLU</vt:lpstr>
      <vt:lpstr>Informace ÚIT studentům prvních ročníků</vt:lpstr>
      <vt:lpstr>Umístění prezentace</vt:lpstr>
      <vt:lpstr>Informační systémy na OPF v Karviné</vt:lpstr>
      <vt:lpstr>Systém jednotného přihlášení</vt:lpstr>
      <vt:lpstr>Horde (fakultní email)</vt:lpstr>
      <vt:lpstr>Horde (fakultní email)</vt:lpstr>
      <vt:lpstr>Horde (fakultní email)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Microsoft Teams</vt:lpstr>
      <vt:lpstr>Tisky</vt:lpstr>
      <vt:lpstr>Možnosti přihlašování do počítačové sítě</vt:lpstr>
      <vt:lpstr>Bezdrátové připojení pomocí Eduroam</vt:lpstr>
      <vt:lpstr>Kolejní a stravovací systém ISKaM</vt:lpstr>
      <vt:lpstr>Knihovna</vt:lpstr>
      <vt:lpstr>Studentský průkaz ve formě čipové karty</vt:lpstr>
      <vt:lpstr>Web SU OPF v Karviné</vt:lpstr>
      <vt:lpstr>Web SU OPF v Karviné</vt:lpstr>
      <vt:lpstr>Seznam informačních zdrojů</vt:lpstr>
      <vt:lpstr>Seznam emailových adres</vt:lpstr>
      <vt:lpstr>Seznam zkratek programů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Andrea Valentíny</cp:lastModifiedBy>
  <cp:revision>209</cp:revision>
  <cp:lastPrinted>2020-09-21T05:27:27Z</cp:lastPrinted>
  <dcterms:created xsi:type="dcterms:W3CDTF">2016-07-06T15:42:34Z</dcterms:created>
  <dcterms:modified xsi:type="dcterms:W3CDTF">2022-10-17T06:03:21Z</dcterms:modified>
</cp:coreProperties>
</file>