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 id="258" r:id="rId6"/>
    <p:sldId id="266" r:id="rId7"/>
    <p:sldId id="311" r:id="rId8"/>
    <p:sldId id="259" r:id="rId9"/>
    <p:sldId id="261" r:id="rId10"/>
    <p:sldId id="262" r:id="rId11"/>
    <p:sldId id="264" r:id="rId12"/>
    <p:sldId id="267" r:id="rId13"/>
    <p:sldId id="312" r:id="rId14"/>
    <p:sldId id="265" r:id="rId15"/>
    <p:sldId id="268" r:id="rId16"/>
    <p:sldId id="313" r:id="rId17"/>
    <p:sldId id="269" r:id="rId18"/>
    <p:sldId id="270" r:id="rId19"/>
    <p:sldId id="271" r:id="rId20"/>
    <p:sldId id="272" r:id="rId21"/>
    <p:sldId id="273" r:id="rId22"/>
    <p:sldId id="314" r:id="rId23"/>
    <p:sldId id="274" r:id="rId24"/>
    <p:sldId id="275" r:id="rId25"/>
    <p:sldId id="276" r:id="rId26"/>
    <p:sldId id="280" r:id="rId27"/>
    <p:sldId id="281" r:id="rId28"/>
    <p:sldId id="277" r:id="rId29"/>
    <p:sldId id="278" r:id="rId30"/>
    <p:sldId id="315" r:id="rId31"/>
    <p:sldId id="279"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8" r:id="rId45"/>
    <p:sldId id="316" r:id="rId46"/>
    <p:sldId id="299" r:id="rId47"/>
    <p:sldId id="300" r:id="rId48"/>
    <p:sldId id="301" r:id="rId49"/>
    <p:sldId id="302" r:id="rId50"/>
    <p:sldId id="303" r:id="rId51"/>
    <p:sldId id="304" r:id="rId52"/>
    <p:sldId id="306" r:id="rId53"/>
    <p:sldId id="307" r:id="rId54"/>
    <p:sldId id="305" r:id="rId55"/>
    <p:sldId id="308" r:id="rId56"/>
    <p:sldId id="310" r:id="rId57"/>
    <p:sldId id="317" r:id="rId58"/>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5" Type="http://schemas.openxmlformats.org/officeDocument/2006/relationships/slide" Target="slides/slide1.xml"/><Relationship Id="rId61" Type="http://schemas.openxmlformats.org/officeDocument/2006/relationships/theme" Target="theme/theme1.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presProps" Target="presProp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11434FF-EEA1-4979-94B2-2F7C0370D766}"/>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5F0EC986-F30F-4572-A5C9-BE142413EA4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D8A68FFB-AB55-4D23-866C-645160BC1EDA}"/>
              </a:ext>
            </a:extLst>
          </p:cNvPr>
          <p:cNvSpPr>
            <a:spLocks noGrp="1"/>
          </p:cNvSpPr>
          <p:nvPr>
            <p:ph type="dt" sz="half" idx="10"/>
          </p:nvPr>
        </p:nvSpPr>
        <p:spPr/>
        <p:txBody>
          <a:bodyPr/>
          <a:lstStyle/>
          <a:p>
            <a:fld id="{589451FA-D0B9-4EF2-A375-E6DB08FABC61}" type="datetimeFigureOut">
              <a:rPr lang="cs-CZ" smtClean="0"/>
              <a:t>22.03.2022</a:t>
            </a:fld>
            <a:endParaRPr lang="cs-CZ"/>
          </a:p>
        </p:txBody>
      </p:sp>
      <p:sp>
        <p:nvSpPr>
          <p:cNvPr id="5" name="Zástupný symbol pro zápatí 4">
            <a:extLst>
              <a:ext uri="{FF2B5EF4-FFF2-40B4-BE49-F238E27FC236}">
                <a16:creationId xmlns:a16="http://schemas.microsoft.com/office/drawing/2014/main" id="{AFC7B399-470A-4465-9E34-DB34B1F9FA99}"/>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2A83D007-BAFF-43B6-845F-67525340CB18}"/>
              </a:ext>
            </a:extLst>
          </p:cNvPr>
          <p:cNvSpPr>
            <a:spLocks noGrp="1"/>
          </p:cNvSpPr>
          <p:nvPr>
            <p:ph type="sldNum" sz="quarter" idx="12"/>
          </p:nvPr>
        </p:nvSpPr>
        <p:spPr/>
        <p:txBody>
          <a:bodyPr/>
          <a:lstStyle/>
          <a:p>
            <a:fld id="{0C652046-08AF-4D05-AD9A-E7535487EC9B}" type="slidenum">
              <a:rPr lang="cs-CZ" smtClean="0"/>
              <a:t>‹#›</a:t>
            </a:fld>
            <a:endParaRPr lang="cs-CZ"/>
          </a:p>
        </p:txBody>
      </p:sp>
    </p:spTree>
    <p:extLst>
      <p:ext uri="{BB962C8B-B14F-4D97-AF65-F5344CB8AC3E}">
        <p14:creationId xmlns:p14="http://schemas.microsoft.com/office/powerpoint/2010/main" val="358602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46FE757-A413-47E5-AE31-55875F7B751F}"/>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661F73DC-94E2-4A3A-82CF-2B17A8C8760E}"/>
              </a:ext>
            </a:extLst>
          </p:cNvPr>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EAA823D6-6145-420D-8113-B83A75609C6C}"/>
              </a:ext>
            </a:extLst>
          </p:cNvPr>
          <p:cNvSpPr>
            <a:spLocks noGrp="1"/>
          </p:cNvSpPr>
          <p:nvPr>
            <p:ph type="dt" sz="half" idx="10"/>
          </p:nvPr>
        </p:nvSpPr>
        <p:spPr/>
        <p:txBody>
          <a:bodyPr/>
          <a:lstStyle/>
          <a:p>
            <a:fld id="{589451FA-D0B9-4EF2-A375-E6DB08FABC61}" type="datetimeFigureOut">
              <a:rPr lang="cs-CZ" smtClean="0"/>
              <a:t>22.03.2022</a:t>
            </a:fld>
            <a:endParaRPr lang="cs-CZ"/>
          </a:p>
        </p:txBody>
      </p:sp>
      <p:sp>
        <p:nvSpPr>
          <p:cNvPr id="5" name="Zástupný symbol pro zápatí 4">
            <a:extLst>
              <a:ext uri="{FF2B5EF4-FFF2-40B4-BE49-F238E27FC236}">
                <a16:creationId xmlns:a16="http://schemas.microsoft.com/office/drawing/2014/main" id="{F54ADE9B-7FE6-4079-92F8-1C90398BC25F}"/>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A928A97C-3273-4026-AA4C-11DA5AD4F4C5}"/>
              </a:ext>
            </a:extLst>
          </p:cNvPr>
          <p:cNvSpPr>
            <a:spLocks noGrp="1"/>
          </p:cNvSpPr>
          <p:nvPr>
            <p:ph type="sldNum" sz="quarter" idx="12"/>
          </p:nvPr>
        </p:nvSpPr>
        <p:spPr/>
        <p:txBody>
          <a:bodyPr/>
          <a:lstStyle/>
          <a:p>
            <a:fld id="{0C652046-08AF-4D05-AD9A-E7535487EC9B}" type="slidenum">
              <a:rPr lang="cs-CZ" smtClean="0"/>
              <a:t>‹#›</a:t>
            </a:fld>
            <a:endParaRPr lang="cs-CZ"/>
          </a:p>
        </p:txBody>
      </p:sp>
    </p:spTree>
    <p:extLst>
      <p:ext uri="{BB962C8B-B14F-4D97-AF65-F5344CB8AC3E}">
        <p14:creationId xmlns:p14="http://schemas.microsoft.com/office/powerpoint/2010/main" val="2447349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BD9CF699-DE87-451F-9DDE-7BF61A618EFB}"/>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DE7F2C85-C1C1-4925-AF65-6EF6A7299AA3}"/>
              </a:ext>
            </a:extLst>
          </p:cNvPr>
          <p:cNvSpPr>
            <a:spLocks noGrp="1"/>
          </p:cNvSpPr>
          <p:nvPr>
            <p:ph type="body" orient="vert" idx="1"/>
          </p:nvPr>
        </p:nvSpPr>
        <p:spPr>
          <a:xfrm>
            <a:off x="838200" y="365125"/>
            <a:ext cx="7734300"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07991C64-B595-4A80-B428-6B1EFBD91E5B}"/>
              </a:ext>
            </a:extLst>
          </p:cNvPr>
          <p:cNvSpPr>
            <a:spLocks noGrp="1"/>
          </p:cNvSpPr>
          <p:nvPr>
            <p:ph type="dt" sz="half" idx="10"/>
          </p:nvPr>
        </p:nvSpPr>
        <p:spPr/>
        <p:txBody>
          <a:bodyPr/>
          <a:lstStyle/>
          <a:p>
            <a:fld id="{589451FA-D0B9-4EF2-A375-E6DB08FABC61}" type="datetimeFigureOut">
              <a:rPr lang="cs-CZ" smtClean="0"/>
              <a:t>22.03.2022</a:t>
            </a:fld>
            <a:endParaRPr lang="cs-CZ"/>
          </a:p>
        </p:txBody>
      </p:sp>
      <p:sp>
        <p:nvSpPr>
          <p:cNvPr id="5" name="Zástupný symbol pro zápatí 4">
            <a:extLst>
              <a:ext uri="{FF2B5EF4-FFF2-40B4-BE49-F238E27FC236}">
                <a16:creationId xmlns:a16="http://schemas.microsoft.com/office/drawing/2014/main" id="{4ECDFEB7-C84B-41FE-8114-011C3342EB76}"/>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7D0AC9F8-E96F-4173-A1B3-72735DEEBA9C}"/>
              </a:ext>
            </a:extLst>
          </p:cNvPr>
          <p:cNvSpPr>
            <a:spLocks noGrp="1"/>
          </p:cNvSpPr>
          <p:nvPr>
            <p:ph type="sldNum" sz="quarter" idx="12"/>
          </p:nvPr>
        </p:nvSpPr>
        <p:spPr/>
        <p:txBody>
          <a:bodyPr/>
          <a:lstStyle/>
          <a:p>
            <a:fld id="{0C652046-08AF-4D05-AD9A-E7535487EC9B}" type="slidenum">
              <a:rPr lang="cs-CZ" smtClean="0"/>
              <a:t>‹#›</a:t>
            </a:fld>
            <a:endParaRPr lang="cs-CZ"/>
          </a:p>
        </p:txBody>
      </p:sp>
    </p:spTree>
    <p:extLst>
      <p:ext uri="{BB962C8B-B14F-4D97-AF65-F5344CB8AC3E}">
        <p14:creationId xmlns:p14="http://schemas.microsoft.com/office/powerpoint/2010/main" val="15745327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25800227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32BCE7C-F120-461F-A04D-64B87C2B61E2}"/>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F4067DC9-565E-4193-8C07-8BFEADE26ED7}"/>
              </a:ext>
            </a:extLst>
          </p:cNvPr>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EEF8FC49-F498-40E2-8D10-AEFACEA8CAE8}"/>
              </a:ext>
            </a:extLst>
          </p:cNvPr>
          <p:cNvSpPr>
            <a:spLocks noGrp="1"/>
          </p:cNvSpPr>
          <p:nvPr>
            <p:ph type="dt" sz="half" idx="10"/>
          </p:nvPr>
        </p:nvSpPr>
        <p:spPr/>
        <p:txBody>
          <a:bodyPr/>
          <a:lstStyle/>
          <a:p>
            <a:fld id="{589451FA-D0B9-4EF2-A375-E6DB08FABC61}" type="datetimeFigureOut">
              <a:rPr lang="cs-CZ" smtClean="0"/>
              <a:t>22.03.2022</a:t>
            </a:fld>
            <a:endParaRPr lang="cs-CZ"/>
          </a:p>
        </p:txBody>
      </p:sp>
      <p:sp>
        <p:nvSpPr>
          <p:cNvPr id="5" name="Zástupný symbol pro zápatí 4">
            <a:extLst>
              <a:ext uri="{FF2B5EF4-FFF2-40B4-BE49-F238E27FC236}">
                <a16:creationId xmlns:a16="http://schemas.microsoft.com/office/drawing/2014/main" id="{BFEFB6EB-2B86-467F-9B65-8C88242FAE0C}"/>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2D824473-89C5-4FC0-8508-5AF08D84AA06}"/>
              </a:ext>
            </a:extLst>
          </p:cNvPr>
          <p:cNvSpPr>
            <a:spLocks noGrp="1"/>
          </p:cNvSpPr>
          <p:nvPr>
            <p:ph type="sldNum" sz="quarter" idx="12"/>
          </p:nvPr>
        </p:nvSpPr>
        <p:spPr/>
        <p:txBody>
          <a:bodyPr/>
          <a:lstStyle/>
          <a:p>
            <a:fld id="{0C652046-08AF-4D05-AD9A-E7535487EC9B}" type="slidenum">
              <a:rPr lang="cs-CZ" smtClean="0"/>
              <a:t>‹#›</a:t>
            </a:fld>
            <a:endParaRPr lang="cs-CZ"/>
          </a:p>
        </p:txBody>
      </p:sp>
    </p:spTree>
    <p:extLst>
      <p:ext uri="{BB962C8B-B14F-4D97-AF65-F5344CB8AC3E}">
        <p14:creationId xmlns:p14="http://schemas.microsoft.com/office/powerpoint/2010/main" val="5598400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7AF74B1-2133-4C81-B7BE-A69701E89C5A}"/>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a:extLst>
              <a:ext uri="{FF2B5EF4-FFF2-40B4-BE49-F238E27FC236}">
                <a16:creationId xmlns:a16="http://schemas.microsoft.com/office/drawing/2014/main" id="{01FE7E58-9C02-465F-B31B-B0715A599B3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
        <p:nvSpPr>
          <p:cNvPr id="4" name="Zástupný symbol pro datum 3">
            <a:extLst>
              <a:ext uri="{FF2B5EF4-FFF2-40B4-BE49-F238E27FC236}">
                <a16:creationId xmlns:a16="http://schemas.microsoft.com/office/drawing/2014/main" id="{1BEC5C49-F0BE-4420-A386-67C57740AC2B}"/>
              </a:ext>
            </a:extLst>
          </p:cNvPr>
          <p:cNvSpPr>
            <a:spLocks noGrp="1"/>
          </p:cNvSpPr>
          <p:nvPr>
            <p:ph type="dt" sz="half" idx="10"/>
          </p:nvPr>
        </p:nvSpPr>
        <p:spPr/>
        <p:txBody>
          <a:bodyPr/>
          <a:lstStyle/>
          <a:p>
            <a:fld id="{589451FA-D0B9-4EF2-A375-E6DB08FABC61}" type="datetimeFigureOut">
              <a:rPr lang="cs-CZ" smtClean="0"/>
              <a:t>22.03.2022</a:t>
            </a:fld>
            <a:endParaRPr lang="cs-CZ"/>
          </a:p>
        </p:txBody>
      </p:sp>
      <p:sp>
        <p:nvSpPr>
          <p:cNvPr id="5" name="Zástupný symbol pro zápatí 4">
            <a:extLst>
              <a:ext uri="{FF2B5EF4-FFF2-40B4-BE49-F238E27FC236}">
                <a16:creationId xmlns:a16="http://schemas.microsoft.com/office/drawing/2014/main" id="{3919A951-3673-49D6-9B49-3461C4D60701}"/>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A8F83599-9C2C-4967-AF52-C825812C7A16}"/>
              </a:ext>
            </a:extLst>
          </p:cNvPr>
          <p:cNvSpPr>
            <a:spLocks noGrp="1"/>
          </p:cNvSpPr>
          <p:nvPr>
            <p:ph type="sldNum" sz="quarter" idx="12"/>
          </p:nvPr>
        </p:nvSpPr>
        <p:spPr/>
        <p:txBody>
          <a:bodyPr/>
          <a:lstStyle/>
          <a:p>
            <a:fld id="{0C652046-08AF-4D05-AD9A-E7535487EC9B}" type="slidenum">
              <a:rPr lang="cs-CZ" smtClean="0"/>
              <a:t>‹#›</a:t>
            </a:fld>
            <a:endParaRPr lang="cs-CZ"/>
          </a:p>
        </p:txBody>
      </p:sp>
    </p:spTree>
    <p:extLst>
      <p:ext uri="{BB962C8B-B14F-4D97-AF65-F5344CB8AC3E}">
        <p14:creationId xmlns:p14="http://schemas.microsoft.com/office/powerpoint/2010/main" val="39549728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C0F5115-86F9-4442-B9C4-E8D95A15519D}"/>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A9418B0C-CBF1-465F-BB21-5F71AED6976F}"/>
              </a:ext>
            </a:extLst>
          </p:cNvPr>
          <p:cNvSpPr>
            <a:spLocks noGrp="1"/>
          </p:cNvSpPr>
          <p:nvPr>
            <p:ph sz="half" idx="1"/>
          </p:nvPr>
        </p:nvSpPr>
        <p:spPr>
          <a:xfrm>
            <a:off x="838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a:extLst>
              <a:ext uri="{FF2B5EF4-FFF2-40B4-BE49-F238E27FC236}">
                <a16:creationId xmlns:a16="http://schemas.microsoft.com/office/drawing/2014/main" id="{25978243-1B44-4A82-BF11-900CBA88298E}"/>
              </a:ext>
            </a:extLst>
          </p:cNvPr>
          <p:cNvSpPr>
            <a:spLocks noGrp="1"/>
          </p:cNvSpPr>
          <p:nvPr>
            <p:ph sz="half" idx="2"/>
          </p:nvPr>
        </p:nvSpPr>
        <p:spPr>
          <a:xfrm>
            <a:off x="6172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E6CF5213-1287-486B-A776-A9967322CF1B}"/>
              </a:ext>
            </a:extLst>
          </p:cNvPr>
          <p:cNvSpPr>
            <a:spLocks noGrp="1"/>
          </p:cNvSpPr>
          <p:nvPr>
            <p:ph type="dt" sz="half" idx="10"/>
          </p:nvPr>
        </p:nvSpPr>
        <p:spPr/>
        <p:txBody>
          <a:bodyPr/>
          <a:lstStyle/>
          <a:p>
            <a:fld id="{589451FA-D0B9-4EF2-A375-E6DB08FABC61}" type="datetimeFigureOut">
              <a:rPr lang="cs-CZ" smtClean="0"/>
              <a:t>22.03.2022</a:t>
            </a:fld>
            <a:endParaRPr lang="cs-CZ"/>
          </a:p>
        </p:txBody>
      </p:sp>
      <p:sp>
        <p:nvSpPr>
          <p:cNvPr id="6" name="Zástupný symbol pro zápatí 5">
            <a:extLst>
              <a:ext uri="{FF2B5EF4-FFF2-40B4-BE49-F238E27FC236}">
                <a16:creationId xmlns:a16="http://schemas.microsoft.com/office/drawing/2014/main" id="{C59534EA-2A68-40A3-AE7B-6CA855AB2202}"/>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0AF6B31E-DA99-408D-AE4C-354010E0691C}"/>
              </a:ext>
            </a:extLst>
          </p:cNvPr>
          <p:cNvSpPr>
            <a:spLocks noGrp="1"/>
          </p:cNvSpPr>
          <p:nvPr>
            <p:ph type="sldNum" sz="quarter" idx="12"/>
          </p:nvPr>
        </p:nvSpPr>
        <p:spPr/>
        <p:txBody>
          <a:bodyPr/>
          <a:lstStyle/>
          <a:p>
            <a:fld id="{0C652046-08AF-4D05-AD9A-E7535487EC9B}" type="slidenum">
              <a:rPr lang="cs-CZ" smtClean="0"/>
              <a:t>‹#›</a:t>
            </a:fld>
            <a:endParaRPr lang="cs-CZ"/>
          </a:p>
        </p:txBody>
      </p:sp>
    </p:spTree>
    <p:extLst>
      <p:ext uri="{BB962C8B-B14F-4D97-AF65-F5344CB8AC3E}">
        <p14:creationId xmlns:p14="http://schemas.microsoft.com/office/powerpoint/2010/main" val="12153175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595F75C-1BCC-4943-88B8-D36D57DD57FD}"/>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a:extLst>
              <a:ext uri="{FF2B5EF4-FFF2-40B4-BE49-F238E27FC236}">
                <a16:creationId xmlns:a16="http://schemas.microsoft.com/office/drawing/2014/main" id="{2FAC9294-EADE-4006-8653-C73FF7AF330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a:extLst>
              <a:ext uri="{FF2B5EF4-FFF2-40B4-BE49-F238E27FC236}">
                <a16:creationId xmlns:a16="http://schemas.microsoft.com/office/drawing/2014/main" id="{AC7A8658-8208-4C38-AD58-7752AC9A957F}"/>
              </a:ext>
            </a:extLst>
          </p:cNvPr>
          <p:cNvSpPr>
            <a:spLocks noGrp="1"/>
          </p:cNvSpPr>
          <p:nvPr>
            <p:ph sz="half" idx="2"/>
          </p:nvPr>
        </p:nvSpPr>
        <p:spPr>
          <a:xfrm>
            <a:off x="839788" y="2505075"/>
            <a:ext cx="5157787"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a:extLst>
              <a:ext uri="{FF2B5EF4-FFF2-40B4-BE49-F238E27FC236}">
                <a16:creationId xmlns:a16="http://schemas.microsoft.com/office/drawing/2014/main" id="{ED9D3FCC-B643-40B2-8001-A1488558D80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a:extLst>
              <a:ext uri="{FF2B5EF4-FFF2-40B4-BE49-F238E27FC236}">
                <a16:creationId xmlns:a16="http://schemas.microsoft.com/office/drawing/2014/main" id="{4DC23EEE-5C61-435B-B977-86ABCD22420B}"/>
              </a:ext>
            </a:extLst>
          </p:cNvPr>
          <p:cNvSpPr>
            <a:spLocks noGrp="1"/>
          </p:cNvSpPr>
          <p:nvPr>
            <p:ph sz="quarter" idx="4"/>
          </p:nvPr>
        </p:nvSpPr>
        <p:spPr>
          <a:xfrm>
            <a:off x="6172200" y="2505075"/>
            <a:ext cx="5183188"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BC75994D-CF66-4DED-8019-93EB91043902}"/>
              </a:ext>
            </a:extLst>
          </p:cNvPr>
          <p:cNvSpPr>
            <a:spLocks noGrp="1"/>
          </p:cNvSpPr>
          <p:nvPr>
            <p:ph type="dt" sz="half" idx="10"/>
          </p:nvPr>
        </p:nvSpPr>
        <p:spPr/>
        <p:txBody>
          <a:bodyPr/>
          <a:lstStyle/>
          <a:p>
            <a:fld id="{589451FA-D0B9-4EF2-A375-E6DB08FABC61}" type="datetimeFigureOut">
              <a:rPr lang="cs-CZ" smtClean="0"/>
              <a:t>22.03.2022</a:t>
            </a:fld>
            <a:endParaRPr lang="cs-CZ"/>
          </a:p>
        </p:txBody>
      </p:sp>
      <p:sp>
        <p:nvSpPr>
          <p:cNvPr id="8" name="Zástupný symbol pro zápatí 7">
            <a:extLst>
              <a:ext uri="{FF2B5EF4-FFF2-40B4-BE49-F238E27FC236}">
                <a16:creationId xmlns:a16="http://schemas.microsoft.com/office/drawing/2014/main" id="{8E669B03-661B-44F2-BA9B-8ECA0AC65FB8}"/>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DDBAFD04-F754-43F3-BEEC-23F8244D03AD}"/>
              </a:ext>
            </a:extLst>
          </p:cNvPr>
          <p:cNvSpPr>
            <a:spLocks noGrp="1"/>
          </p:cNvSpPr>
          <p:nvPr>
            <p:ph type="sldNum" sz="quarter" idx="12"/>
          </p:nvPr>
        </p:nvSpPr>
        <p:spPr/>
        <p:txBody>
          <a:bodyPr/>
          <a:lstStyle/>
          <a:p>
            <a:fld id="{0C652046-08AF-4D05-AD9A-E7535487EC9B}" type="slidenum">
              <a:rPr lang="cs-CZ" smtClean="0"/>
              <a:t>‹#›</a:t>
            </a:fld>
            <a:endParaRPr lang="cs-CZ"/>
          </a:p>
        </p:txBody>
      </p:sp>
    </p:spTree>
    <p:extLst>
      <p:ext uri="{BB962C8B-B14F-4D97-AF65-F5344CB8AC3E}">
        <p14:creationId xmlns:p14="http://schemas.microsoft.com/office/powerpoint/2010/main" val="2041758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B9DBFE2-7D12-4D46-9DFC-9D9D7F9F2849}"/>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791D7923-4109-4326-B360-175C03B46292}"/>
              </a:ext>
            </a:extLst>
          </p:cNvPr>
          <p:cNvSpPr>
            <a:spLocks noGrp="1"/>
          </p:cNvSpPr>
          <p:nvPr>
            <p:ph type="dt" sz="half" idx="10"/>
          </p:nvPr>
        </p:nvSpPr>
        <p:spPr/>
        <p:txBody>
          <a:bodyPr/>
          <a:lstStyle/>
          <a:p>
            <a:fld id="{589451FA-D0B9-4EF2-A375-E6DB08FABC61}" type="datetimeFigureOut">
              <a:rPr lang="cs-CZ" smtClean="0"/>
              <a:t>22.03.2022</a:t>
            </a:fld>
            <a:endParaRPr lang="cs-CZ"/>
          </a:p>
        </p:txBody>
      </p:sp>
      <p:sp>
        <p:nvSpPr>
          <p:cNvPr id="4" name="Zástupný symbol pro zápatí 3">
            <a:extLst>
              <a:ext uri="{FF2B5EF4-FFF2-40B4-BE49-F238E27FC236}">
                <a16:creationId xmlns:a16="http://schemas.microsoft.com/office/drawing/2014/main" id="{BE49ED67-DC62-40EF-87BE-35E1A59AA91D}"/>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AAC9207D-5852-45E1-A04C-B2D845C9E927}"/>
              </a:ext>
            </a:extLst>
          </p:cNvPr>
          <p:cNvSpPr>
            <a:spLocks noGrp="1"/>
          </p:cNvSpPr>
          <p:nvPr>
            <p:ph type="sldNum" sz="quarter" idx="12"/>
          </p:nvPr>
        </p:nvSpPr>
        <p:spPr/>
        <p:txBody>
          <a:bodyPr/>
          <a:lstStyle/>
          <a:p>
            <a:fld id="{0C652046-08AF-4D05-AD9A-E7535487EC9B}" type="slidenum">
              <a:rPr lang="cs-CZ" smtClean="0"/>
              <a:t>‹#›</a:t>
            </a:fld>
            <a:endParaRPr lang="cs-CZ"/>
          </a:p>
        </p:txBody>
      </p:sp>
    </p:spTree>
    <p:extLst>
      <p:ext uri="{BB962C8B-B14F-4D97-AF65-F5344CB8AC3E}">
        <p14:creationId xmlns:p14="http://schemas.microsoft.com/office/powerpoint/2010/main" val="607936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7956E84A-CDBC-4F87-9878-0E9547F5E039}"/>
              </a:ext>
            </a:extLst>
          </p:cNvPr>
          <p:cNvSpPr>
            <a:spLocks noGrp="1"/>
          </p:cNvSpPr>
          <p:nvPr>
            <p:ph type="dt" sz="half" idx="10"/>
          </p:nvPr>
        </p:nvSpPr>
        <p:spPr/>
        <p:txBody>
          <a:bodyPr/>
          <a:lstStyle/>
          <a:p>
            <a:fld id="{589451FA-D0B9-4EF2-A375-E6DB08FABC61}" type="datetimeFigureOut">
              <a:rPr lang="cs-CZ" smtClean="0"/>
              <a:t>22.03.2022</a:t>
            </a:fld>
            <a:endParaRPr lang="cs-CZ"/>
          </a:p>
        </p:txBody>
      </p:sp>
      <p:sp>
        <p:nvSpPr>
          <p:cNvPr id="3" name="Zástupný symbol pro zápatí 2">
            <a:extLst>
              <a:ext uri="{FF2B5EF4-FFF2-40B4-BE49-F238E27FC236}">
                <a16:creationId xmlns:a16="http://schemas.microsoft.com/office/drawing/2014/main" id="{2ED6E851-39BC-4921-8B59-AEF811722834}"/>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69FE2CB3-00D4-406A-9682-CA23BF67C2E9}"/>
              </a:ext>
            </a:extLst>
          </p:cNvPr>
          <p:cNvSpPr>
            <a:spLocks noGrp="1"/>
          </p:cNvSpPr>
          <p:nvPr>
            <p:ph type="sldNum" sz="quarter" idx="12"/>
          </p:nvPr>
        </p:nvSpPr>
        <p:spPr/>
        <p:txBody>
          <a:bodyPr/>
          <a:lstStyle/>
          <a:p>
            <a:fld id="{0C652046-08AF-4D05-AD9A-E7535487EC9B}" type="slidenum">
              <a:rPr lang="cs-CZ" smtClean="0"/>
              <a:t>‹#›</a:t>
            </a:fld>
            <a:endParaRPr lang="cs-CZ"/>
          </a:p>
        </p:txBody>
      </p:sp>
    </p:spTree>
    <p:extLst>
      <p:ext uri="{BB962C8B-B14F-4D97-AF65-F5344CB8AC3E}">
        <p14:creationId xmlns:p14="http://schemas.microsoft.com/office/powerpoint/2010/main" val="7957710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407798-A076-48A7-9A41-2E47B55638F9}"/>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a:extLst>
              <a:ext uri="{FF2B5EF4-FFF2-40B4-BE49-F238E27FC236}">
                <a16:creationId xmlns:a16="http://schemas.microsoft.com/office/drawing/2014/main" id="{1F7A3363-598F-4D4D-B129-AAE20160C8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a:extLst>
              <a:ext uri="{FF2B5EF4-FFF2-40B4-BE49-F238E27FC236}">
                <a16:creationId xmlns:a16="http://schemas.microsoft.com/office/drawing/2014/main" id="{462BA5EF-4366-463C-95B2-26091AB6C3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a:extLst>
              <a:ext uri="{FF2B5EF4-FFF2-40B4-BE49-F238E27FC236}">
                <a16:creationId xmlns:a16="http://schemas.microsoft.com/office/drawing/2014/main" id="{3C299791-FB6F-4407-8F89-5A4503FA1370}"/>
              </a:ext>
            </a:extLst>
          </p:cNvPr>
          <p:cNvSpPr>
            <a:spLocks noGrp="1"/>
          </p:cNvSpPr>
          <p:nvPr>
            <p:ph type="dt" sz="half" idx="10"/>
          </p:nvPr>
        </p:nvSpPr>
        <p:spPr/>
        <p:txBody>
          <a:bodyPr/>
          <a:lstStyle/>
          <a:p>
            <a:fld id="{589451FA-D0B9-4EF2-A375-E6DB08FABC61}" type="datetimeFigureOut">
              <a:rPr lang="cs-CZ" smtClean="0"/>
              <a:t>22.03.2022</a:t>
            </a:fld>
            <a:endParaRPr lang="cs-CZ"/>
          </a:p>
        </p:txBody>
      </p:sp>
      <p:sp>
        <p:nvSpPr>
          <p:cNvPr id="6" name="Zástupný symbol pro zápatí 5">
            <a:extLst>
              <a:ext uri="{FF2B5EF4-FFF2-40B4-BE49-F238E27FC236}">
                <a16:creationId xmlns:a16="http://schemas.microsoft.com/office/drawing/2014/main" id="{D6909CE5-5B38-408C-B594-572C38CFFC11}"/>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0B1A8777-2B45-4653-A9EC-56A253293F98}"/>
              </a:ext>
            </a:extLst>
          </p:cNvPr>
          <p:cNvSpPr>
            <a:spLocks noGrp="1"/>
          </p:cNvSpPr>
          <p:nvPr>
            <p:ph type="sldNum" sz="quarter" idx="12"/>
          </p:nvPr>
        </p:nvSpPr>
        <p:spPr/>
        <p:txBody>
          <a:bodyPr/>
          <a:lstStyle/>
          <a:p>
            <a:fld id="{0C652046-08AF-4D05-AD9A-E7535487EC9B}" type="slidenum">
              <a:rPr lang="cs-CZ" smtClean="0"/>
              <a:t>‹#›</a:t>
            </a:fld>
            <a:endParaRPr lang="cs-CZ"/>
          </a:p>
        </p:txBody>
      </p:sp>
    </p:spTree>
    <p:extLst>
      <p:ext uri="{BB962C8B-B14F-4D97-AF65-F5344CB8AC3E}">
        <p14:creationId xmlns:p14="http://schemas.microsoft.com/office/powerpoint/2010/main" val="2655310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AE6CA83-80D7-421B-A641-A72E5E5153C2}"/>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DEB3FA8E-79F5-4DB6-913D-BEFCD85FCE3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a:extLst>
              <a:ext uri="{FF2B5EF4-FFF2-40B4-BE49-F238E27FC236}">
                <a16:creationId xmlns:a16="http://schemas.microsoft.com/office/drawing/2014/main" id="{EEB0B66A-3D7B-4DB7-8E66-C32DC52B23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a:extLst>
              <a:ext uri="{FF2B5EF4-FFF2-40B4-BE49-F238E27FC236}">
                <a16:creationId xmlns:a16="http://schemas.microsoft.com/office/drawing/2014/main" id="{1408C5D2-5B5E-4C81-906A-62334AF43EEA}"/>
              </a:ext>
            </a:extLst>
          </p:cNvPr>
          <p:cNvSpPr>
            <a:spLocks noGrp="1"/>
          </p:cNvSpPr>
          <p:nvPr>
            <p:ph type="dt" sz="half" idx="10"/>
          </p:nvPr>
        </p:nvSpPr>
        <p:spPr/>
        <p:txBody>
          <a:bodyPr/>
          <a:lstStyle/>
          <a:p>
            <a:fld id="{589451FA-D0B9-4EF2-A375-E6DB08FABC61}" type="datetimeFigureOut">
              <a:rPr lang="cs-CZ" smtClean="0"/>
              <a:t>22.03.2022</a:t>
            </a:fld>
            <a:endParaRPr lang="cs-CZ"/>
          </a:p>
        </p:txBody>
      </p:sp>
      <p:sp>
        <p:nvSpPr>
          <p:cNvPr id="6" name="Zástupný symbol pro zápatí 5">
            <a:extLst>
              <a:ext uri="{FF2B5EF4-FFF2-40B4-BE49-F238E27FC236}">
                <a16:creationId xmlns:a16="http://schemas.microsoft.com/office/drawing/2014/main" id="{AF8B4B8B-EA62-4CD9-A7EB-80F27336F4CB}"/>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671B56BA-9205-48C9-890C-FF1DD4432EE7}"/>
              </a:ext>
            </a:extLst>
          </p:cNvPr>
          <p:cNvSpPr>
            <a:spLocks noGrp="1"/>
          </p:cNvSpPr>
          <p:nvPr>
            <p:ph type="sldNum" sz="quarter" idx="12"/>
          </p:nvPr>
        </p:nvSpPr>
        <p:spPr/>
        <p:txBody>
          <a:bodyPr/>
          <a:lstStyle/>
          <a:p>
            <a:fld id="{0C652046-08AF-4D05-AD9A-E7535487EC9B}" type="slidenum">
              <a:rPr lang="cs-CZ" smtClean="0"/>
              <a:t>‹#›</a:t>
            </a:fld>
            <a:endParaRPr lang="cs-CZ"/>
          </a:p>
        </p:txBody>
      </p:sp>
    </p:spTree>
    <p:extLst>
      <p:ext uri="{BB962C8B-B14F-4D97-AF65-F5344CB8AC3E}">
        <p14:creationId xmlns:p14="http://schemas.microsoft.com/office/powerpoint/2010/main" val="15058460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8B0F5B73-6B72-4B8E-B179-581BBE83EB6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a:extLst>
              <a:ext uri="{FF2B5EF4-FFF2-40B4-BE49-F238E27FC236}">
                <a16:creationId xmlns:a16="http://schemas.microsoft.com/office/drawing/2014/main" id="{C44B0F1F-B975-46C4-ABF4-839A929B71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D8FBB93A-1AD7-4C54-A488-A3844C36064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9451FA-D0B9-4EF2-A375-E6DB08FABC61}" type="datetimeFigureOut">
              <a:rPr lang="cs-CZ" smtClean="0"/>
              <a:t>22.03.2022</a:t>
            </a:fld>
            <a:endParaRPr lang="cs-CZ"/>
          </a:p>
        </p:txBody>
      </p:sp>
      <p:sp>
        <p:nvSpPr>
          <p:cNvPr id="5" name="Zástupný symbol pro zápatí 4">
            <a:extLst>
              <a:ext uri="{FF2B5EF4-FFF2-40B4-BE49-F238E27FC236}">
                <a16:creationId xmlns:a16="http://schemas.microsoft.com/office/drawing/2014/main" id="{4883F443-2953-4534-BBE4-AC25C633B4F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9E524EEE-F427-4688-AEA4-5E86FE23A51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652046-08AF-4D05-AD9A-E7535487EC9B}" type="slidenum">
              <a:rPr lang="cs-CZ" smtClean="0"/>
              <a:t>‹#›</a:t>
            </a:fld>
            <a:endParaRPr lang="cs-CZ"/>
          </a:p>
        </p:txBody>
      </p:sp>
    </p:spTree>
    <p:extLst>
      <p:ext uri="{BB962C8B-B14F-4D97-AF65-F5344CB8AC3E}">
        <p14:creationId xmlns:p14="http://schemas.microsoft.com/office/powerpoint/2010/main" val="3831683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a:extLst>
              <a:ext uri="{FF2B5EF4-FFF2-40B4-BE49-F238E27FC236}">
                <a16:creationId xmlns:a16="http://schemas.microsoft.com/office/drawing/2014/main" id="{EA7D0DD9-67D1-4BBF-84D4-CD73CC80C051}"/>
              </a:ext>
            </a:extLst>
          </p:cNvPr>
          <p:cNvSpPr/>
          <p:nvPr/>
        </p:nvSpPr>
        <p:spPr>
          <a:xfrm>
            <a:off x="5085146" y="5952394"/>
            <a:ext cx="2021707" cy="276999"/>
          </a:xfrm>
          <a:prstGeom prst="rect">
            <a:avLst/>
          </a:prstGeom>
        </p:spPr>
        <p:txBody>
          <a:bodyPr wrap="none">
            <a:spAutoFit/>
          </a:bodyPr>
          <a:lstStyle/>
          <a:p>
            <a:pPr algn="ctr"/>
            <a:r>
              <a:rPr lang="cs-CZ" sz="1200" dirty="0">
                <a:latin typeface="Times New Roman" panose="02020603050405020304" pitchFamily="18" charset="0"/>
                <a:cs typeface="Times New Roman" panose="02020603050405020304" pitchFamily="18" charset="0"/>
              </a:rPr>
              <a:t>2019-1-PL01-KA203-065205</a:t>
            </a:r>
          </a:p>
        </p:txBody>
      </p:sp>
      <p:sp>
        <p:nvSpPr>
          <p:cNvPr id="7" name="TextovéPole 6">
            <a:extLst>
              <a:ext uri="{FF2B5EF4-FFF2-40B4-BE49-F238E27FC236}">
                <a16:creationId xmlns:a16="http://schemas.microsoft.com/office/drawing/2014/main" id="{113C9574-FAA9-4A32-843F-C06705A0D244}"/>
              </a:ext>
            </a:extLst>
          </p:cNvPr>
          <p:cNvSpPr txBox="1"/>
          <p:nvPr/>
        </p:nvSpPr>
        <p:spPr>
          <a:xfrm>
            <a:off x="855677" y="5419288"/>
            <a:ext cx="11014745" cy="461665"/>
          </a:xfrm>
          <a:prstGeom prst="rect">
            <a:avLst/>
          </a:prstGeom>
          <a:noFill/>
        </p:spPr>
        <p:txBody>
          <a:bodyPr wrap="square" rtlCol="0">
            <a:spAutoFit/>
          </a:bodyPr>
          <a:lstStyle/>
          <a:p>
            <a:pPr algn="ctr"/>
            <a:r>
              <a:rPr lang="en-US" sz="1200" i="1" dirty="0">
                <a:latin typeface="Times New Roman" panose="02020603050405020304" pitchFamily="18" charset="0"/>
                <a:cs typeface="Times New Roman" panose="02020603050405020304" pitchFamily="18" charset="0"/>
              </a:rPr>
              <a:t>“Interdisciplinarity, multiculturalism and work with the patient in a non-standard situation in the context of conducting didactic classes</a:t>
            </a:r>
            <a:endParaRPr lang="cs-CZ" sz="1200" i="1" dirty="0">
              <a:latin typeface="Times New Roman" panose="02020603050405020304" pitchFamily="18" charset="0"/>
              <a:cs typeface="Times New Roman" panose="02020603050405020304" pitchFamily="18" charset="0"/>
            </a:endParaRPr>
          </a:p>
          <a:p>
            <a:pPr algn="ctr"/>
            <a:r>
              <a:rPr lang="en-US" sz="1200" i="1" dirty="0">
                <a:latin typeface="Times New Roman" panose="02020603050405020304" pitchFamily="18" charset="0"/>
                <a:cs typeface="Times New Roman" panose="02020603050405020304" pitchFamily="18" charset="0"/>
              </a:rPr>
              <a:t> in the field of medical sciences and health sciences in Centers of Medical Simulation”</a:t>
            </a:r>
            <a:endParaRPr lang="cs-CZ" sz="1200" dirty="0"/>
          </a:p>
        </p:txBody>
      </p:sp>
      <p:pic>
        <p:nvPicPr>
          <p:cNvPr id="10" name="Obrázek 9">
            <a:extLst>
              <a:ext uri="{FF2B5EF4-FFF2-40B4-BE49-F238E27FC236}">
                <a16:creationId xmlns:a16="http://schemas.microsoft.com/office/drawing/2014/main" id="{7CBA71A0-6960-499D-8D27-74ED04E0034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596960" y="294075"/>
            <a:ext cx="2684280" cy="766741"/>
          </a:xfrm>
          <a:prstGeom prst="rect">
            <a:avLst/>
          </a:prstGeom>
        </p:spPr>
      </p:pic>
      <p:sp>
        <p:nvSpPr>
          <p:cNvPr id="4" name="TextovéPole 3">
            <a:extLst>
              <a:ext uri="{FF2B5EF4-FFF2-40B4-BE49-F238E27FC236}">
                <a16:creationId xmlns:a16="http://schemas.microsoft.com/office/drawing/2014/main" id="{3CD45F7C-B10C-4007-BA91-AB1CA47C98E7}"/>
              </a:ext>
            </a:extLst>
          </p:cNvPr>
          <p:cNvSpPr txBox="1"/>
          <p:nvPr/>
        </p:nvSpPr>
        <p:spPr>
          <a:xfrm>
            <a:off x="1374380" y="1774137"/>
            <a:ext cx="8914700" cy="1200329"/>
          </a:xfrm>
          <a:prstGeom prst="rect">
            <a:avLst/>
          </a:prstGeom>
          <a:noFill/>
        </p:spPr>
        <p:txBody>
          <a:bodyPr wrap="square" rtlCol="0">
            <a:spAutoFit/>
          </a:bodyPr>
          <a:lstStyle/>
          <a:p>
            <a:pPr algn="ctr"/>
            <a:r>
              <a:rPr lang="cs-CZ" sz="3600" dirty="0"/>
              <a:t>Péče o těhotné ženy z různých kultur </a:t>
            </a:r>
          </a:p>
          <a:p>
            <a:pPr algn="ctr"/>
            <a:r>
              <a:rPr lang="cs-CZ" sz="3600" dirty="0"/>
              <a:t>při akutních situacích</a:t>
            </a:r>
          </a:p>
        </p:txBody>
      </p:sp>
      <p:pic>
        <p:nvPicPr>
          <p:cNvPr id="6" name="obrázek 1">
            <a:extLst>
              <a:ext uri="{FF2B5EF4-FFF2-40B4-BE49-F238E27FC236}">
                <a16:creationId xmlns:a16="http://schemas.microsoft.com/office/drawing/2014/main" id="{5E140C4F-3673-4FD9-8165-900615C0C411}"/>
              </a:ext>
            </a:extLst>
          </p:cNvPr>
          <p:cNvPicPr/>
          <p:nvPr/>
        </p:nvPicPr>
        <p:blipFill>
          <a:blip r:embed="rId3" cstate="hqprint">
            <a:extLst>
              <a:ext uri="{28A0092B-C50C-407E-A947-70E740481C1C}">
                <a14:useLocalDpi xmlns:a14="http://schemas.microsoft.com/office/drawing/2010/main" val="0"/>
              </a:ext>
            </a:extLst>
          </a:blip>
          <a:stretch>
            <a:fillRect/>
          </a:stretch>
        </p:blipFill>
        <p:spPr bwMode="auto">
          <a:xfrm>
            <a:off x="6611924" y="361103"/>
            <a:ext cx="1827383" cy="699713"/>
          </a:xfrm>
          <a:prstGeom prst="rect">
            <a:avLst/>
          </a:prstGeom>
          <a:noFill/>
          <a:ln>
            <a:noFill/>
          </a:ln>
        </p:spPr>
      </p:pic>
      <p:pic>
        <p:nvPicPr>
          <p:cNvPr id="5" name="Obrázek 4">
            <a:extLst>
              <a:ext uri="{FF2B5EF4-FFF2-40B4-BE49-F238E27FC236}">
                <a16:creationId xmlns:a16="http://schemas.microsoft.com/office/drawing/2014/main" id="{53E84696-AF20-4E43-B497-AC8F74C2C007}"/>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3671582" y="366917"/>
            <a:ext cx="2160148" cy="766741"/>
          </a:xfrm>
          <a:prstGeom prst="rect">
            <a:avLst/>
          </a:prstGeom>
        </p:spPr>
      </p:pic>
      <p:sp>
        <p:nvSpPr>
          <p:cNvPr id="8" name="TextovéPole 7">
            <a:extLst>
              <a:ext uri="{FF2B5EF4-FFF2-40B4-BE49-F238E27FC236}">
                <a16:creationId xmlns:a16="http://schemas.microsoft.com/office/drawing/2014/main" id="{69F733E8-7170-4764-A8C9-F0AF3D687741}"/>
              </a:ext>
            </a:extLst>
          </p:cNvPr>
          <p:cNvSpPr txBox="1"/>
          <p:nvPr/>
        </p:nvSpPr>
        <p:spPr>
          <a:xfrm>
            <a:off x="2685011" y="3198168"/>
            <a:ext cx="6534490" cy="461665"/>
          </a:xfrm>
          <a:prstGeom prst="rect">
            <a:avLst/>
          </a:prstGeom>
          <a:noFill/>
        </p:spPr>
        <p:txBody>
          <a:bodyPr wrap="square" rtlCol="0">
            <a:spAutoFit/>
          </a:bodyPr>
          <a:lstStyle/>
          <a:p>
            <a:pPr algn="ctr"/>
            <a:r>
              <a:rPr lang="cs-CZ" sz="2400" dirty="0"/>
              <a:t>Charakteristika vybraných kultur</a:t>
            </a:r>
          </a:p>
        </p:txBody>
      </p:sp>
      <p:pic>
        <p:nvPicPr>
          <p:cNvPr id="12" name="Obrázek 11">
            <a:extLst>
              <a:ext uri="{FF2B5EF4-FFF2-40B4-BE49-F238E27FC236}">
                <a16:creationId xmlns:a16="http://schemas.microsoft.com/office/drawing/2014/main" id="{0E175388-174C-4D2D-937E-29CBEA8FC54E}"/>
              </a:ext>
            </a:extLst>
          </p:cNvPr>
          <p:cNvPicPr>
            <a:picLocks noChangeAspect="1"/>
          </p:cNvPicPr>
          <p:nvPr/>
        </p:nvPicPr>
        <p:blipFill rotWithShape="1">
          <a:blip r:embed="rId5">
            <a:extLst>
              <a:ext uri="{28A0092B-C50C-407E-A947-70E740481C1C}">
                <a14:useLocalDpi xmlns:a14="http://schemas.microsoft.com/office/drawing/2010/main" val="0"/>
              </a:ext>
            </a:extLst>
          </a:blip>
          <a:srcRect l="71697" t="11185" b="34807"/>
          <a:stretch/>
        </p:blipFill>
        <p:spPr>
          <a:xfrm>
            <a:off x="9219501" y="353372"/>
            <a:ext cx="2282078" cy="793829"/>
          </a:xfrm>
          <a:prstGeom prst="rect">
            <a:avLst/>
          </a:prstGeom>
        </p:spPr>
      </p:pic>
      <p:sp>
        <p:nvSpPr>
          <p:cNvPr id="13" name="TextovéPole 12">
            <a:extLst>
              <a:ext uri="{FF2B5EF4-FFF2-40B4-BE49-F238E27FC236}">
                <a16:creationId xmlns:a16="http://schemas.microsoft.com/office/drawing/2014/main" id="{CE404169-DD6B-45D6-BD9E-3C82597E96EC}"/>
              </a:ext>
            </a:extLst>
          </p:cNvPr>
          <p:cNvSpPr txBox="1"/>
          <p:nvPr/>
        </p:nvSpPr>
        <p:spPr>
          <a:xfrm>
            <a:off x="4460662" y="4060302"/>
            <a:ext cx="2476130" cy="369332"/>
          </a:xfrm>
          <a:prstGeom prst="rect">
            <a:avLst/>
          </a:prstGeom>
          <a:noFill/>
        </p:spPr>
        <p:txBody>
          <a:bodyPr wrap="square" rtlCol="0">
            <a:spAutoFit/>
          </a:bodyPr>
          <a:lstStyle/>
          <a:p>
            <a:pPr algn="ctr"/>
            <a:r>
              <a:rPr lang="cs-CZ" dirty="0"/>
              <a:t> Zdeňka Římovská</a:t>
            </a:r>
          </a:p>
        </p:txBody>
      </p:sp>
    </p:spTree>
    <p:extLst>
      <p:ext uri="{BB962C8B-B14F-4D97-AF65-F5344CB8AC3E}">
        <p14:creationId xmlns:p14="http://schemas.microsoft.com/office/powerpoint/2010/main" val="2806334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D473CCA-2E3C-4AC9-978B-3EA78B2AEB82}"/>
              </a:ext>
            </a:extLst>
          </p:cNvPr>
          <p:cNvSpPr>
            <a:spLocks noGrp="1"/>
          </p:cNvSpPr>
          <p:nvPr>
            <p:ph type="title"/>
          </p:nvPr>
        </p:nvSpPr>
        <p:spPr>
          <a:xfrm>
            <a:off x="838200" y="365125"/>
            <a:ext cx="10515600" cy="707217"/>
          </a:xfrm>
        </p:spPr>
        <p:txBody>
          <a:bodyPr>
            <a:normAutofit/>
          </a:bodyPr>
          <a:lstStyle/>
          <a:p>
            <a:r>
              <a:rPr lang="cs-CZ" sz="4000" b="1" dirty="0">
                <a:latin typeface="+mn-lt"/>
              </a:rPr>
              <a:t>Hospitalizace</a:t>
            </a:r>
          </a:p>
        </p:txBody>
      </p:sp>
      <p:sp>
        <p:nvSpPr>
          <p:cNvPr id="3" name="Zástupný symbol pro obsah 2">
            <a:extLst>
              <a:ext uri="{FF2B5EF4-FFF2-40B4-BE49-F238E27FC236}">
                <a16:creationId xmlns:a16="http://schemas.microsoft.com/office/drawing/2014/main" id="{3B124E5C-CDD2-4108-A5F9-8B62C4E7A635}"/>
              </a:ext>
            </a:extLst>
          </p:cNvPr>
          <p:cNvSpPr>
            <a:spLocks noGrp="1"/>
          </p:cNvSpPr>
          <p:nvPr>
            <p:ph idx="1"/>
          </p:nvPr>
        </p:nvSpPr>
        <p:spPr>
          <a:xfrm>
            <a:off x="838200" y="1504604"/>
            <a:ext cx="10515600" cy="4672359"/>
          </a:xfrm>
        </p:spPr>
        <p:txBody>
          <a:bodyPr>
            <a:normAutofit/>
          </a:bodyPr>
          <a:lstStyle/>
          <a:p>
            <a:endParaRPr lang="cs-CZ" sz="2400" dirty="0"/>
          </a:p>
          <a:p>
            <a:r>
              <a:rPr lang="cs-CZ" sz="2400" dirty="0"/>
              <a:t>Ve Vietnamu je zvykem nikdy nesdělovat závažnou diagnózu nejprve nemocnému bez předchozí konzultace s rodinou,</a:t>
            </a:r>
          </a:p>
          <a:p>
            <a:r>
              <a:rPr lang="cs-CZ" sz="2400" dirty="0"/>
              <a:t> zejména s manželem nebo otcem.</a:t>
            </a:r>
          </a:p>
          <a:p>
            <a:r>
              <a:rPr lang="cs-CZ" sz="2400" dirty="0"/>
              <a:t>Rodina se rozhodne, zda a kdy je vhodné pacientovi diagnózu sdělit, </a:t>
            </a:r>
          </a:p>
          <a:p>
            <a:r>
              <a:rPr lang="cs-CZ" sz="2400" dirty="0"/>
              <a:t>aby nebyl ještě více vystavován stresu a obavám.</a:t>
            </a:r>
          </a:p>
          <a:p>
            <a:endParaRPr lang="cs-CZ" dirty="0"/>
          </a:p>
        </p:txBody>
      </p:sp>
    </p:spTree>
    <p:extLst>
      <p:ext uri="{BB962C8B-B14F-4D97-AF65-F5344CB8AC3E}">
        <p14:creationId xmlns:p14="http://schemas.microsoft.com/office/powerpoint/2010/main" val="28642782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5152C25-3C4F-449D-81D1-C675B6F53E6A}"/>
              </a:ext>
            </a:extLst>
          </p:cNvPr>
          <p:cNvSpPr>
            <a:spLocks noGrp="1"/>
          </p:cNvSpPr>
          <p:nvPr>
            <p:ph type="title"/>
          </p:nvPr>
        </p:nvSpPr>
        <p:spPr/>
        <p:txBody>
          <a:bodyPr>
            <a:normAutofit/>
          </a:bodyPr>
          <a:lstStyle/>
          <a:p>
            <a:r>
              <a:rPr lang="cs-CZ" sz="4000" b="1" cap="small" dirty="0">
                <a:latin typeface="+mn-lt"/>
              </a:rPr>
              <a:t>Umírání, smrt</a:t>
            </a:r>
            <a:br>
              <a:rPr lang="cs-CZ" sz="4000" b="1" cap="small" dirty="0">
                <a:latin typeface="+mn-lt"/>
              </a:rPr>
            </a:br>
            <a:endParaRPr lang="cs-CZ" sz="4000" b="1" dirty="0">
              <a:latin typeface="+mn-lt"/>
            </a:endParaRPr>
          </a:p>
        </p:txBody>
      </p:sp>
      <p:sp>
        <p:nvSpPr>
          <p:cNvPr id="3" name="Zástupný symbol pro obsah 2">
            <a:extLst>
              <a:ext uri="{FF2B5EF4-FFF2-40B4-BE49-F238E27FC236}">
                <a16:creationId xmlns:a16="http://schemas.microsoft.com/office/drawing/2014/main" id="{26331B98-493C-4BA2-9328-D4C41C3800B9}"/>
              </a:ext>
            </a:extLst>
          </p:cNvPr>
          <p:cNvSpPr>
            <a:spLocks noGrp="1"/>
          </p:cNvSpPr>
          <p:nvPr>
            <p:ph idx="1"/>
          </p:nvPr>
        </p:nvSpPr>
        <p:spPr/>
        <p:txBody>
          <a:bodyPr/>
          <a:lstStyle/>
          <a:p>
            <a:pPr lvl="0"/>
            <a:r>
              <a:rPr lang="cs-CZ" dirty="0"/>
              <a:t>Vietnamci  dbají na důstojné umírání, která tkví v kvalitě poskytované ošetřovatelské péče o umírajícího. </a:t>
            </a:r>
          </a:p>
          <a:p>
            <a:pPr lvl="0"/>
            <a:r>
              <a:rPr lang="cs-CZ" dirty="0"/>
              <a:t>S umírajícím vzpomínají na jeho dobré skutky, vyprávějí si, tráví u jeho lůžka většinu času. </a:t>
            </a:r>
          </a:p>
          <a:p>
            <a:pPr lvl="0"/>
            <a:r>
              <a:rPr lang="cs-CZ" dirty="0"/>
              <a:t>Pacient potřebuje v této fázi života klid, pocit jistoty a ubezpečení, že není sám. </a:t>
            </a:r>
          </a:p>
          <a:p>
            <a:r>
              <a:rPr lang="cs-CZ" dirty="0"/>
              <a:t>V ošetřovatelské péči jde o zabezpečení všech potřeb. Jde o potřeby somatické – být v čistotě, nemít hlad, nemít žízeň, nemít bolest.</a:t>
            </a:r>
          </a:p>
          <a:p>
            <a:pPr lvl="0"/>
            <a:endParaRPr lang="cs-CZ" dirty="0"/>
          </a:p>
          <a:p>
            <a:endParaRPr lang="cs-CZ" dirty="0"/>
          </a:p>
        </p:txBody>
      </p:sp>
    </p:spTree>
    <p:extLst>
      <p:ext uri="{BB962C8B-B14F-4D97-AF65-F5344CB8AC3E}">
        <p14:creationId xmlns:p14="http://schemas.microsoft.com/office/powerpoint/2010/main" val="35434578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086C288-9944-476A-A6F5-A83C3F951E2A}"/>
              </a:ext>
            </a:extLst>
          </p:cNvPr>
          <p:cNvSpPr>
            <a:spLocks noGrp="1"/>
          </p:cNvSpPr>
          <p:nvPr>
            <p:ph type="title"/>
          </p:nvPr>
        </p:nvSpPr>
        <p:spPr/>
        <p:txBody>
          <a:bodyPr>
            <a:normAutofit/>
          </a:bodyPr>
          <a:lstStyle/>
          <a:p>
            <a:r>
              <a:rPr lang="cs-CZ" sz="4000" b="1" dirty="0">
                <a:latin typeface="+mn-lt"/>
              </a:rPr>
              <a:t>Vztah k sexualitě a těhotenství </a:t>
            </a:r>
          </a:p>
        </p:txBody>
      </p:sp>
      <p:sp>
        <p:nvSpPr>
          <p:cNvPr id="3" name="Zástupný symbol pro obsah 2">
            <a:extLst>
              <a:ext uri="{FF2B5EF4-FFF2-40B4-BE49-F238E27FC236}">
                <a16:creationId xmlns:a16="http://schemas.microsoft.com/office/drawing/2014/main" id="{BE934955-5295-400C-A601-135DF009B4AB}"/>
              </a:ext>
            </a:extLst>
          </p:cNvPr>
          <p:cNvSpPr>
            <a:spLocks noGrp="1"/>
          </p:cNvSpPr>
          <p:nvPr>
            <p:ph idx="1"/>
          </p:nvPr>
        </p:nvSpPr>
        <p:spPr/>
        <p:txBody>
          <a:bodyPr>
            <a:normAutofit/>
          </a:bodyPr>
          <a:lstStyle/>
          <a:p>
            <a:pPr lvl="0"/>
            <a:r>
              <a:rPr lang="cs-CZ" dirty="0"/>
              <a:t>Vietnamské ženy jsou v těhotenství velmi zodpovědné.</a:t>
            </a:r>
          </a:p>
          <a:p>
            <a:pPr lvl="0"/>
            <a:r>
              <a:rPr lang="cs-CZ" dirty="0"/>
              <a:t>Citlivým tématem je sdělení pohlaví dítěte. </a:t>
            </a:r>
          </a:p>
          <a:p>
            <a:pPr lvl="0"/>
            <a:r>
              <a:rPr lang="cs-CZ" dirty="0"/>
              <a:t>Namáhavá činnost se v těhotenství nedoporučuje, </a:t>
            </a:r>
          </a:p>
          <a:p>
            <a:pPr lvl="0"/>
            <a:r>
              <a:rPr lang="cs-CZ" dirty="0"/>
              <a:t>klade se důraz na odpočinek a spánek. </a:t>
            </a:r>
          </a:p>
          <a:p>
            <a:endParaRPr lang="cs-CZ" dirty="0"/>
          </a:p>
        </p:txBody>
      </p:sp>
    </p:spTree>
    <p:extLst>
      <p:ext uri="{BB962C8B-B14F-4D97-AF65-F5344CB8AC3E}">
        <p14:creationId xmlns:p14="http://schemas.microsoft.com/office/powerpoint/2010/main" val="484001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086C288-9944-476A-A6F5-A83C3F951E2A}"/>
              </a:ext>
            </a:extLst>
          </p:cNvPr>
          <p:cNvSpPr>
            <a:spLocks noGrp="1"/>
          </p:cNvSpPr>
          <p:nvPr>
            <p:ph type="title"/>
          </p:nvPr>
        </p:nvSpPr>
        <p:spPr/>
        <p:txBody>
          <a:bodyPr>
            <a:normAutofit/>
          </a:bodyPr>
          <a:lstStyle/>
          <a:p>
            <a:r>
              <a:rPr lang="cs-CZ" sz="4000" b="1" dirty="0">
                <a:latin typeface="+mn-lt"/>
              </a:rPr>
              <a:t>Vztah k sexualitě a těhotenství </a:t>
            </a:r>
          </a:p>
        </p:txBody>
      </p:sp>
      <p:sp>
        <p:nvSpPr>
          <p:cNvPr id="3" name="Zástupný symbol pro obsah 2">
            <a:extLst>
              <a:ext uri="{FF2B5EF4-FFF2-40B4-BE49-F238E27FC236}">
                <a16:creationId xmlns:a16="http://schemas.microsoft.com/office/drawing/2014/main" id="{BE934955-5295-400C-A601-135DF009B4AB}"/>
              </a:ext>
            </a:extLst>
          </p:cNvPr>
          <p:cNvSpPr>
            <a:spLocks noGrp="1"/>
          </p:cNvSpPr>
          <p:nvPr>
            <p:ph idx="1"/>
          </p:nvPr>
        </p:nvSpPr>
        <p:spPr/>
        <p:txBody>
          <a:bodyPr>
            <a:normAutofit/>
          </a:bodyPr>
          <a:lstStyle/>
          <a:p>
            <a:pPr lvl="0"/>
            <a:r>
              <a:rPr lang="cs-CZ" dirty="0"/>
              <a:t>Těhotné Vietnamky dodržují speciální hygienu </a:t>
            </a:r>
          </a:p>
          <a:p>
            <a:pPr lvl="0"/>
            <a:r>
              <a:rPr lang="cs-CZ" dirty="0"/>
              <a:t>(např. čištění zubů slanou vodou). </a:t>
            </a:r>
          </a:p>
          <a:p>
            <a:pPr lvl="0"/>
            <a:r>
              <a:rPr lang="cs-CZ" dirty="0"/>
              <a:t>Při porodu vietnamské ženy mají minimální mimiku a působí velmi klidně, chovají se tiše – chtějí se s bolestí vypořádat samy. </a:t>
            </a:r>
          </a:p>
          <a:p>
            <a:pPr lvl="0"/>
            <a:r>
              <a:rPr lang="cs-CZ" dirty="0"/>
              <a:t>Těhotné ženy nežádají o léky na bolest z důvodu strachu z návyku a vedlejších účinků.</a:t>
            </a:r>
          </a:p>
          <a:p>
            <a:endParaRPr lang="cs-CZ" dirty="0"/>
          </a:p>
        </p:txBody>
      </p:sp>
    </p:spTree>
    <p:extLst>
      <p:ext uri="{BB962C8B-B14F-4D97-AF65-F5344CB8AC3E}">
        <p14:creationId xmlns:p14="http://schemas.microsoft.com/office/powerpoint/2010/main" val="26455834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497BEEA-5A71-4C70-A030-348A1A4EE5FA}"/>
              </a:ext>
            </a:extLst>
          </p:cNvPr>
          <p:cNvSpPr>
            <a:spLocks noGrp="1"/>
          </p:cNvSpPr>
          <p:nvPr>
            <p:ph type="title"/>
          </p:nvPr>
        </p:nvSpPr>
        <p:spPr/>
        <p:txBody>
          <a:bodyPr>
            <a:normAutofit/>
          </a:bodyPr>
          <a:lstStyle/>
          <a:p>
            <a:r>
              <a:rPr lang="cs-CZ" sz="4000" b="1" dirty="0">
                <a:latin typeface="+mn-lt"/>
              </a:rPr>
              <a:t>Vztah k tělesné hygieně</a:t>
            </a:r>
            <a:br>
              <a:rPr lang="cs-CZ" sz="4000" b="1" dirty="0">
                <a:latin typeface="+mn-lt"/>
              </a:rPr>
            </a:br>
            <a:endParaRPr lang="cs-CZ" sz="4000" dirty="0">
              <a:latin typeface="+mn-lt"/>
            </a:endParaRPr>
          </a:p>
        </p:txBody>
      </p:sp>
      <p:sp>
        <p:nvSpPr>
          <p:cNvPr id="3" name="Zástupný symbol pro obsah 2">
            <a:extLst>
              <a:ext uri="{FF2B5EF4-FFF2-40B4-BE49-F238E27FC236}">
                <a16:creationId xmlns:a16="http://schemas.microsoft.com/office/drawing/2014/main" id="{986D5612-BE1E-4816-8EB5-DF02EF9143E7}"/>
              </a:ext>
            </a:extLst>
          </p:cNvPr>
          <p:cNvSpPr>
            <a:spLocks noGrp="1"/>
          </p:cNvSpPr>
          <p:nvPr>
            <p:ph idx="1"/>
          </p:nvPr>
        </p:nvSpPr>
        <p:spPr/>
        <p:txBody>
          <a:bodyPr/>
          <a:lstStyle/>
          <a:p>
            <a:r>
              <a:rPr lang="cs-CZ" dirty="0"/>
              <a:t>Osobní hygiena je pro vietnamské pacienty velmi důležitá a raději si ji dělají sami. </a:t>
            </a:r>
          </a:p>
          <a:p>
            <a:r>
              <a:rPr lang="cs-CZ" dirty="0"/>
              <a:t>Pokud nemohou, upřednostňují, aby jim pomáhal člen rodiny stejného pohlaví. </a:t>
            </a:r>
          </a:p>
          <a:p>
            <a:r>
              <a:rPr lang="cs-CZ" dirty="0"/>
              <a:t>Je nutné vědět, že dodržování soukromí a studu jsou důležité body při pobytu Vietnamců v nemocnici. </a:t>
            </a:r>
          </a:p>
          <a:p>
            <a:r>
              <a:rPr lang="cs-CZ" dirty="0"/>
              <a:t>Z pohledu hygienických zásad se významně neliší od evropské populace. Dodržují běžná hygienická pravidla</a:t>
            </a:r>
          </a:p>
        </p:txBody>
      </p:sp>
    </p:spTree>
    <p:extLst>
      <p:ext uri="{BB962C8B-B14F-4D97-AF65-F5344CB8AC3E}">
        <p14:creationId xmlns:p14="http://schemas.microsoft.com/office/powerpoint/2010/main" val="10962270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49689BF-B2BF-4663-AD68-DB59854288A8}"/>
              </a:ext>
            </a:extLst>
          </p:cNvPr>
          <p:cNvSpPr>
            <a:spLocks noGrp="1"/>
          </p:cNvSpPr>
          <p:nvPr>
            <p:ph type="title"/>
          </p:nvPr>
        </p:nvSpPr>
        <p:spPr/>
        <p:txBody>
          <a:bodyPr>
            <a:normAutofit/>
          </a:bodyPr>
          <a:lstStyle/>
          <a:p>
            <a:r>
              <a:rPr lang="cs-CZ" sz="4000" b="1" dirty="0">
                <a:latin typeface="+mn-lt"/>
              </a:rPr>
              <a:t>Stravování</a:t>
            </a:r>
            <a:br>
              <a:rPr lang="cs-CZ" sz="4000" b="1" dirty="0">
                <a:latin typeface="+mn-lt"/>
              </a:rPr>
            </a:br>
            <a:endParaRPr lang="cs-CZ" sz="4000" b="1" dirty="0">
              <a:latin typeface="+mn-lt"/>
            </a:endParaRPr>
          </a:p>
        </p:txBody>
      </p:sp>
      <p:sp>
        <p:nvSpPr>
          <p:cNvPr id="3" name="Zástupný symbol pro obsah 2">
            <a:extLst>
              <a:ext uri="{FF2B5EF4-FFF2-40B4-BE49-F238E27FC236}">
                <a16:creationId xmlns:a16="http://schemas.microsoft.com/office/drawing/2014/main" id="{6D3E930F-BA27-4FE0-801A-2CF01CFC8C44}"/>
              </a:ext>
            </a:extLst>
          </p:cNvPr>
          <p:cNvSpPr>
            <a:spLocks noGrp="1"/>
          </p:cNvSpPr>
          <p:nvPr>
            <p:ph idx="1"/>
          </p:nvPr>
        </p:nvSpPr>
        <p:spPr/>
        <p:txBody>
          <a:bodyPr/>
          <a:lstStyle/>
          <a:p>
            <a:r>
              <a:rPr lang="cs-CZ" dirty="0"/>
              <a:t>Vietnamská kuchyně je velmi pestrá, rozmanitá a regionálně se liší. Má velmi blízko k čínské kuchyni. </a:t>
            </a:r>
          </a:p>
          <a:p>
            <a:r>
              <a:rPr lang="cs-CZ" dirty="0"/>
              <a:t>Jedním ze základních rozdílů je to, že vietnamská kuchyně více pracuje s čerstvou nevařenou zeleninou, více využívá bylinky (máta, bazalka, koriandr, pepř), které dávají jídlu specifickou chuť. </a:t>
            </a:r>
          </a:p>
          <a:p>
            <a:r>
              <a:rPr lang="cs-CZ" dirty="0"/>
              <a:t>Základní suroviny jsou rýže a nudle. Nudle se jí v různých formách – suché, v polévkách, mají různé tvary a připravují ze z rýže či pšenice.</a:t>
            </a:r>
          </a:p>
        </p:txBody>
      </p:sp>
    </p:spTree>
    <p:extLst>
      <p:ext uri="{BB962C8B-B14F-4D97-AF65-F5344CB8AC3E}">
        <p14:creationId xmlns:p14="http://schemas.microsoft.com/office/powerpoint/2010/main" val="19967705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461475A-B3CA-4B4A-B983-826C76FCDD68}"/>
              </a:ext>
            </a:extLst>
          </p:cNvPr>
          <p:cNvSpPr>
            <a:spLocks noGrp="1"/>
          </p:cNvSpPr>
          <p:nvPr>
            <p:ph type="title"/>
          </p:nvPr>
        </p:nvSpPr>
        <p:spPr>
          <a:xfrm>
            <a:off x="838200" y="365126"/>
            <a:ext cx="10515600" cy="1289108"/>
          </a:xfrm>
        </p:spPr>
        <p:txBody>
          <a:bodyPr>
            <a:normAutofit fontScale="90000"/>
          </a:bodyPr>
          <a:lstStyle/>
          <a:p>
            <a:r>
              <a:rPr lang="cs-CZ" b="1" dirty="0">
                <a:latin typeface="+mn-lt"/>
              </a:rPr>
              <a:t>Komunikace</a:t>
            </a:r>
            <a:br>
              <a:rPr lang="cs-CZ" b="1" dirty="0">
                <a:latin typeface="+mn-lt"/>
              </a:rPr>
            </a:br>
            <a:endParaRPr lang="cs-CZ" dirty="0">
              <a:latin typeface="+mn-lt"/>
            </a:endParaRPr>
          </a:p>
        </p:txBody>
      </p:sp>
      <p:sp>
        <p:nvSpPr>
          <p:cNvPr id="3" name="Zástupný symbol pro obsah 2">
            <a:extLst>
              <a:ext uri="{FF2B5EF4-FFF2-40B4-BE49-F238E27FC236}">
                <a16:creationId xmlns:a16="http://schemas.microsoft.com/office/drawing/2014/main" id="{220B6C12-8C33-4F93-99BF-5C4E7DA2DAC5}"/>
              </a:ext>
            </a:extLst>
          </p:cNvPr>
          <p:cNvSpPr>
            <a:spLocks noGrp="1"/>
          </p:cNvSpPr>
          <p:nvPr>
            <p:ph idx="1"/>
          </p:nvPr>
        </p:nvSpPr>
        <p:spPr/>
        <p:txBody>
          <a:bodyPr/>
          <a:lstStyle/>
          <a:p>
            <a:r>
              <a:rPr lang="cs-CZ" dirty="0"/>
              <a:t>Verbální a neverbální komunikace hraje ve Vietnamu významnou roli a jsou významově srovnatelné.</a:t>
            </a:r>
          </a:p>
          <a:p>
            <a:r>
              <a:rPr lang="cs-CZ" dirty="0"/>
              <a:t>Při setkání je tradičním vietnamským pozdravem podání pravé ruky a zřetelný stisk ruky druhé osoby.</a:t>
            </a:r>
          </a:p>
          <a:p>
            <a:r>
              <a:rPr lang="cs-CZ" dirty="0"/>
              <a:t> Ten způsob pozdravu vypadá tak, že se vezmou za ruce a mírně se předkloní.</a:t>
            </a:r>
          </a:p>
          <a:p>
            <a:r>
              <a:rPr lang="cs-CZ" dirty="0"/>
              <a:t> Není vhodné se uklánět tak, aby došlo k dotyku druhé osoby, zejména hlavy. Ačkoli je tato část lidského těla považována za něco výjimečného, je jakýkoli kontakt v této rovině naprosto nepřípustný. </a:t>
            </a:r>
          </a:p>
        </p:txBody>
      </p:sp>
    </p:spTree>
    <p:extLst>
      <p:ext uri="{BB962C8B-B14F-4D97-AF65-F5344CB8AC3E}">
        <p14:creationId xmlns:p14="http://schemas.microsoft.com/office/powerpoint/2010/main" val="6824337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90E8F66-46D6-43C0-8901-3D439852E1E7}"/>
              </a:ext>
            </a:extLst>
          </p:cNvPr>
          <p:cNvSpPr>
            <a:spLocks noGrp="1"/>
          </p:cNvSpPr>
          <p:nvPr>
            <p:ph type="title"/>
          </p:nvPr>
        </p:nvSpPr>
        <p:spPr/>
        <p:txBody>
          <a:bodyPr>
            <a:normAutofit/>
          </a:bodyPr>
          <a:lstStyle/>
          <a:p>
            <a:r>
              <a:rPr lang="cs-CZ" sz="4000" b="1" dirty="0">
                <a:latin typeface="+mn-lt"/>
              </a:rPr>
              <a:t>ŽIDÉ</a:t>
            </a:r>
          </a:p>
        </p:txBody>
      </p:sp>
      <p:sp>
        <p:nvSpPr>
          <p:cNvPr id="3" name="Zástupný symbol pro obsah 2">
            <a:extLst>
              <a:ext uri="{FF2B5EF4-FFF2-40B4-BE49-F238E27FC236}">
                <a16:creationId xmlns:a16="http://schemas.microsoft.com/office/drawing/2014/main" id="{495A9E2A-F981-46DA-ACA5-8C081C01C184}"/>
              </a:ext>
            </a:extLst>
          </p:cNvPr>
          <p:cNvSpPr>
            <a:spLocks noGrp="1"/>
          </p:cNvSpPr>
          <p:nvPr>
            <p:ph idx="1"/>
          </p:nvPr>
        </p:nvSpPr>
        <p:spPr>
          <a:xfrm>
            <a:off x="838200" y="1421476"/>
            <a:ext cx="10515600" cy="4755487"/>
          </a:xfrm>
        </p:spPr>
        <p:txBody>
          <a:bodyPr>
            <a:normAutofit fontScale="92500" lnSpcReduction="20000"/>
          </a:bodyPr>
          <a:lstStyle/>
          <a:p>
            <a:pPr marL="457200" lvl="1" indent="0">
              <a:buNone/>
            </a:pPr>
            <a:r>
              <a:rPr lang="cs-CZ" sz="3000" b="1" dirty="0"/>
              <a:t>Obecná charakteristika</a:t>
            </a:r>
          </a:p>
          <a:p>
            <a:pPr marL="457200" lvl="1" indent="0">
              <a:buNone/>
            </a:pPr>
            <a:endParaRPr lang="cs-CZ" b="1" dirty="0"/>
          </a:p>
          <a:p>
            <a:r>
              <a:rPr lang="cs-CZ" dirty="0"/>
              <a:t>Judaismus je židovské náboženství praktikované 14 miliony věřících po celém světě. </a:t>
            </a:r>
          </a:p>
          <a:p>
            <a:r>
              <a:rPr lang="cs-CZ" dirty="0"/>
              <a:t>Státy s největší populací Židů jsou Izrael a USA. Obě uvedené země mají přes 5 milionů obyvatel, kteří se hlásí k judaismu. </a:t>
            </a:r>
          </a:p>
          <a:p>
            <a:r>
              <a:rPr lang="cs-CZ" dirty="0"/>
              <a:t>Za zakladatele judaismu uvádějí hebrejské texty Abrahama. Ten kolem roku 2000 př. n. l odvedl svůj kmen z Mezopotámie do Egypta. </a:t>
            </a:r>
          </a:p>
          <a:p>
            <a:r>
              <a:rPr lang="cs-CZ" dirty="0"/>
              <a:t>O pět století později Mojžíš vyvedl Židy z Egypta a dobyli Palestinu.</a:t>
            </a:r>
          </a:p>
          <a:p>
            <a:r>
              <a:rPr lang="cs-CZ" dirty="0"/>
              <a:t> Vzniklé království bylo rozděleno na severní Izraelské a jižní Judské království. Oba židovské státní útvary postupně zanikly, Izraelské království padlo roku 722 př. n. l. v důsledku Asyrské expanze. (</a:t>
            </a:r>
            <a:r>
              <a:rPr lang="cs-CZ" dirty="0" err="1"/>
              <a:t>Stemberger</a:t>
            </a:r>
            <a:r>
              <a:rPr lang="cs-CZ" dirty="0"/>
              <a:t>, 2010, str. 96-100). </a:t>
            </a:r>
          </a:p>
        </p:txBody>
      </p:sp>
    </p:spTree>
    <p:extLst>
      <p:ext uri="{BB962C8B-B14F-4D97-AF65-F5344CB8AC3E}">
        <p14:creationId xmlns:p14="http://schemas.microsoft.com/office/powerpoint/2010/main" val="12370074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D9C2EB6-7415-4AAD-9A33-527C6A4EE692}"/>
              </a:ext>
            </a:extLst>
          </p:cNvPr>
          <p:cNvSpPr>
            <a:spLocks noGrp="1"/>
          </p:cNvSpPr>
          <p:nvPr>
            <p:ph type="title"/>
          </p:nvPr>
        </p:nvSpPr>
        <p:spPr/>
        <p:txBody>
          <a:bodyPr>
            <a:normAutofit/>
          </a:bodyPr>
          <a:lstStyle/>
          <a:p>
            <a:r>
              <a:rPr lang="cs-CZ" sz="4000" b="1" dirty="0">
                <a:latin typeface="+mn-lt"/>
              </a:rPr>
              <a:t>ŽIDÉ </a:t>
            </a:r>
          </a:p>
        </p:txBody>
      </p:sp>
      <p:sp>
        <p:nvSpPr>
          <p:cNvPr id="3" name="Zástupný symbol pro obsah 2">
            <a:extLst>
              <a:ext uri="{FF2B5EF4-FFF2-40B4-BE49-F238E27FC236}">
                <a16:creationId xmlns:a16="http://schemas.microsoft.com/office/drawing/2014/main" id="{C5079FB2-460A-4422-A68E-F391C9411FBC}"/>
              </a:ext>
            </a:extLst>
          </p:cNvPr>
          <p:cNvSpPr>
            <a:spLocks noGrp="1"/>
          </p:cNvSpPr>
          <p:nvPr>
            <p:ph idx="1"/>
          </p:nvPr>
        </p:nvSpPr>
        <p:spPr/>
        <p:txBody>
          <a:bodyPr>
            <a:normAutofit/>
          </a:bodyPr>
          <a:lstStyle/>
          <a:p>
            <a:r>
              <a:rPr lang="cs-CZ" dirty="0"/>
              <a:t>Ve dvacátém století bylo nacisty vyvražděno 6 milionů Židů</a:t>
            </a:r>
            <a:r>
              <a:rPr lang="cs-CZ" dirty="0" smtClean="0"/>
              <a:t>.</a:t>
            </a:r>
          </a:p>
          <a:p>
            <a:r>
              <a:rPr lang="cs-CZ" dirty="0" smtClean="0"/>
              <a:t> </a:t>
            </a:r>
            <a:endParaRPr lang="cs-CZ" dirty="0"/>
          </a:p>
          <a:p>
            <a:r>
              <a:rPr lang="cs-CZ" dirty="0"/>
              <a:t>V roce 1948 dosáhli sionisté vítězství v podobě vzniku Státu Izrael, jehož existence je neustálým koloběhem konfliktů a mírových dohod. Většina Židů dnes stále žije mimo Izrael, ponechali si však své specifické tradice. (</a:t>
            </a:r>
            <a:r>
              <a:rPr lang="cs-CZ" dirty="0" err="1"/>
              <a:t>Lau</a:t>
            </a:r>
            <a:r>
              <a:rPr lang="cs-CZ" dirty="0"/>
              <a:t>, 2012, str. 250-262). </a:t>
            </a:r>
            <a:endParaRPr lang="cs-CZ" dirty="0" smtClean="0"/>
          </a:p>
          <a:p>
            <a:endParaRPr lang="cs-CZ" dirty="0" smtClean="0"/>
          </a:p>
          <a:p>
            <a:endParaRPr lang="cs-CZ" dirty="0"/>
          </a:p>
        </p:txBody>
      </p:sp>
    </p:spTree>
    <p:extLst>
      <p:ext uri="{BB962C8B-B14F-4D97-AF65-F5344CB8AC3E}">
        <p14:creationId xmlns:p14="http://schemas.microsoft.com/office/powerpoint/2010/main" val="2598637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D9C2EB6-7415-4AAD-9A33-527C6A4EE692}"/>
              </a:ext>
            </a:extLst>
          </p:cNvPr>
          <p:cNvSpPr>
            <a:spLocks noGrp="1"/>
          </p:cNvSpPr>
          <p:nvPr>
            <p:ph type="title"/>
          </p:nvPr>
        </p:nvSpPr>
        <p:spPr/>
        <p:txBody>
          <a:bodyPr>
            <a:normAutofit/>
          </a:bodyPr>
          <a:lstStyle/>
          <a:p>
            <a:r>
              <a:rPr lang="cs-CZ" sz="4000" b="1" dirty="0">
                <a:latin typeface="+mn-lt"/>
              </a:rPr>
              <a:t>ŽIDÉ </a:t>
            </a:r>
          </a:p>
        </p:txBody>
      </p:sp>
      <p:sp>
        <p:nvSpPr>
          <p:cNvPr id="3" name="Zástupný symbol pro obsah 2">
            <a:extLst>
              <a:ext uri="{FF2B5EF4-FFF2-40B4-BE49-F238E27FC236}">
                <a16:creationId xmlns:a16="http://schemas.microsoft.com/office/drawing/2014/main" id="{C5079FB2-460A-4422-A68E-F391C9411FBC}"/>
              </a:ext>
            </a:extLst>
          </p:cNvPr>
          <p:cNvSpPr>
            <a:spLocks noGrp="1"/>
          </p:cNvSpPr>
          <p:nvPr>
            <p:ph idx="1"/>
          </p:nvPr>
        </p:nvSpPr>
        <p:spPr/>
        <p:txBody>
          <a:bodyPr>
            <a:normAutofit/>
          </a:bodyPr>
          <a:lstStyle/>
          <a:p>
            <a:r>
              <a:rPr lang="cs-CZ" b="1" cap="small" dirty="0"/>
              <a:t>Významné osobnosti</a:t>
            </a:r>
          </a:p>
          <a:p>
            <a:r>
              <a:rPr lang="cs-CZ" dirty="0"/>
              <a:t>Na přelomu 16. a 17. století žilo v Praze mnoho významných židovských osobností.</a:t>
            </a:r>
          </a:p>
          <a:p>
            <a:r>
              <a:rPr lang="cs-CZ" dirty="0"/>
              <a:t>Jedním z nich byl mecenáš židovského města </a:t>
            </a:r>
            <a:r>
              <a:rPr lang="cs-CZ" dirty="0" err="1"/>
              <a:t>Mordechaj</a:t>
            </a:r>
            <a:r>
              <a:rPr lang="cs-CZ" dirty="0"/>
              <a:t> </a:t>
            </a:r>
            <a:r>
              <a:rPr lang="cs-CZ" dirty="0" err="1"/>
              <a:t>Maisel</a:t>
            </a:r>
            <a:r>
              <a:rPr lang="cs-CZ" dirty="0"/>
              <a:t> (1528-1601),</a:t>
            </a:r>
          </a:p>
          <a:p>
            <a:r>
              <a:rPr lang="cs-CZ" dirty="0"/>
              <a:t>finančník a dvorní Žid Rudolfa II. </a:t>
            </a:r>
          </a:p>
          <a:p>
            <a:r>
              <a:rPr lang="cs-CZ" dirty="0"/>
              <a:t> Zde žil i vzdělaný rabín </a:t>
            </a:r>
            <a:r>
              <a:rPr lang="cs-CZ" dirty="0" err="1"/>
              <a:t>Jehuda</a:t>
            </a:r>
            <a:r>
              <a:rPr lang="cs-CZ" dirty="0"/>
              <a:t> </a:t>
            </a:r>
            <a:r>
              <a:rPr lang="cs-CZ" dirty="0" err="1"/>
              <a:t>Liwa</a:t>
            </a:r>
            <a:r>
              <a:rPr lang="cs-CZ" dirty="0"/>
              <a:t> ben </a:t>
            </a:r>
            <a:r>
              <a:rPr lang="cs-CZ" dirty="0" err="1"/>
              <a:t>Becalel</a:t>
            </a:r>
            <a:r>
              <a:rPr lang="cs-CZ" dirty="0"/>
              <a:t> (1512-1609), legendární tvůrce Golema, zvaný též jako Rabi </a:t>
            </a:r>
            <a:r>
              <a:rPr lang="cs-CZ" dirty="0" err="1"/>
              <a:t>Löw</a:t>
            </a:r>
            <a:r>
              <a:rPr lang="cs-CZ" dirty="0"/>
              <a:t>. </a:t>
            </a:r>
          </a:p>
          <a:p>
            <a:endParaRPr lang="cs-CZ" dirty="0"/>
          </a:p>
        </p:txBody>
      </p:sp>
    </p:spTree>
    <p:extLst>
      <p:ext uri="{BB962C8B-B14F-4D97-AF65-F5344CB8AC3E}">
        <p14:creationId xmlns:p14="http://schemas.microsoft.com/office/powerpoint/2010/main" val="10820192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F3AEDA3-619E-463E-87C6-B7FFDFF400D3}"/>
              </a:ext>
            </a:extLst>
          </p:cNvPr>
          <p:cNvSpPr>
            <a:spLocks noGrp="1"/>
          </p:cNvSpPr>
          <p:nvPr>
            <p:ph type="title"/>
          </p:nvPr>
        </p:nvSpPr>
        <p:spPr>
          <a:xfrm>
            <a:off x="1137458" y="365126"/>
            <a:ext cx="10515600" cy="748780"/>
          </a:xfrm>
        </p:spPr>
        <p:txBody>
          <a:bodyPr>
            <a:normAutofit/>
          </a:bodyPr>
          <a:lstStyle/>
          <a:p>
            <a:r>
              <a:rPr lang="cs-CZ" sz="4000" b="1" dirty="0">
                <a:latin typeface="+mn-lt"/>
                <a:cs typeface="Times New Roman" panose="02020603050405020304" pitchFamily="18" charset="0"/>
              </a:rPr>
              <a:t>VIETNAMCI</a:t>
            </a:r>
          </a:p>
        </p:txBody>
      </p:sp>
      <p:sp>
        <p:nvSpPr>
          <p:cNvPr id="3" name="Zástupný symbol pro obsah 2">
            <a:extLst>
              <a:ext uri="{FF2B5EF4-FFF2-40B4-BE49-F238E27FC236}">
                <a16:creationId xmlns:a16="http://schemas.microsoft.com/office/drawing/2014/main" id="{7A9FD446-EEE8-4B86-B724-58B7F49FE7AD}"/>
              </a:ext>
            </a:extLst>
          </p:cNvPr>
          <p:cNvSpPr>
            <a:spLocks noGrp="1"/>
          </p:cNvSpPr>
          <p:nvPr>
            <p:ph idx="1"/>
          </p:nvPr>
        </p:nvSpPr>
        <p:spPr>
          <a:xfrm>
            <a:off x="838200" y="1205345"/>
            <a:ext cx="10515600" cy="4971618"/>
          </a:xfrm>
        </p:spPr>
        <p:txBody>
          <a:bodyPr/>
          <a:lstStyle/>
          <a:p>
            <a:r>
              <a:rPr lang="cs-CZ" b="1" dirty="0">
                <a:cs typeface="Times New Roman" panose="02020603050405020304" pitchFamily="18" charset="0"/>
              </a:rPr>
              <a:t>Obecná</a:t>
            </a:r>
            <a:r>
              <a:rPr lang="cs-CZ" b="1" dirty="0"/>
              <a:t> charakteristika</a:t>
            </a:r>
          </a:p>
          <a:p>
            <a:endParaRPr lang="cs-CZ" b="1" dirty="0"/>
          </a:p>
          <a:p>
            <a:pPr lvl="0"/>
            <a:r>
              <a:rPr lang="cs-CZ" dirty="0"/>
              <a:t>Vietnamská socialistická republika se nachází na východním pobřeží Indočínského poloostrova, úředním jazykem je vietnamština.</a:t>
            </a:r>
          </a:p>
          <a:p>
            <a:pPr lvl="0"/>
            <a:r>
              <a:rPr lang="cs-CZ" dirty="0"/>
              <a:t>Vietnam sousedí na severu s Čínou, ze západu s Kambodžou a Laosem    z východu je omýván Indočínským mořem.</a:t>
            </a:r>
          </a:p>
          <a:p>
            <a:pPr lvl="0"/>
            <a:r>
              <a:rPr lang="cs-CZ" dirty="0"/>
              <a:t>Vietnam se rozkládá na území 331 114 km</a:t>
            </a:r>
            <a:r>
              <a:rPr lang="cs-CZ" baseline="30000" dirty="0"/>
              <a:t>2</a:t>
            </a:r>
            <a:r>
              <a:rPr lang="cs-CZ" dirty="0"/>
              <a:t>, podobá se vahadlu, na jehož koncích visí koše s rýží. </a:t>
            </a:r>
          </a:p>
          <a:p>
            <a:pPr marL="0" lvl="0" indent="0">
              <a:buNone/>
            </a:pPr>
            <a:endParaRPr lang="cs-CZ" dirty="0"/>
          </a:p>
          <a:p>
            <a:endParaRPr lang="cs-CZ" dirty="0"/>
          </a:p>
        </p:txBody>
      </p:sp>
    </p:spTree>
    <p:extLst>
      <p:ext uri="{BB962C8B-B14F-4D97-AF65-F5344CB8AC3E}">
        <p14:creationId xmlns:p14="http://schemas.microsoft.com/office/powerpoint/2010/main" val="39597473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5A2D89A-21E8-4532-86A7-266AA3222E9F}"/>
              </a:ext>
            </a:extLst>
          </p:cNvPr>
          <p:cNvSpPr>
            <a:spLocks noGrp="1"/>
          </p:cNvSpPr>
          <p:nvPr>
            <p:ph type="title"/>
          </p:nvPr>
        </p:nvSpPr>
        <p:spPr/>
        <p:txBody>
          <a:bodyPr>
            <a:normAutofit fontScale="90000"/>
          </a:bodyPr>
          <a:lstStyle/>
          <a:p>
            <a:r>
              <a:rPr lang="cs-CZ" sz="4000" b="1" dirty="0">
                <a:latin typeface="+mn-lt"/>
              </a:rPr>
              <a:t/>
            </a:r>
            <a:br>
              <a:rPr lang="cs-CZ" sz="4000" b="1" dirty="0">
                <a:latin typeface="+mn-lt"/>
              </a:rPr>
            </a:br>
            <a:r>
              <a:rPr lang="cs-CZ" sz="4000" b="1" dirty="0">
                <a:latin typeface="+mn-lt"/>
              </a:rPr>
              <a:t>Vztah k nemoci a smrti</a:t>
            </a:r>
            <a:br>
              <a:rPr lang="cs-CZ" sz="4000" b="1" dirty="0">
                <a:latin typeface="+mn-lt"/>
              </a:rPr>
            </a:br>
            <a:endParaRPr lang="cs-CZ" sz="4000" dirty="0">
              <a:latin typeface="+mn-lt"/>
            </a:endParaRPr>
          </a:p>
        </p:txBody>
      </p:sp>
      <p:sp>
        <p:nvSpPr>
          <p:cNvPr id="3" name="Zástupný symbol pro obsah 2">
            <a:extLst>
              <a:ext uri="{FF2B5EF4-FFF2-40B4-BE49-F238E27FC236}">
                <a16:creationId xmlns:a16="http://schemas.microsoft.com/office/drawing/2014/main" id="{F3BBCF8B-DE05-4098-B4B2-C696DB76FF84}"/>
              </a:ext>
            </a:extLst>
          </p:cNvPr>
          <p:cNvSpPr>
            <a:spLocks noGrp="1"/>
          </p:cNvSpPr>
          <p:nvPr>
            <p:ph idx="1"/>
          </p:nvPr>
        </p:nvSpPr>
        <p:spPr/>
        <p:txBody>
          <a:bodyPr>
            <a:normAutofit/>
          </a:bodyPr>
          <a:lstStyle/>
          <a:p>
            <a:r>
              <a:rPr lang="cs-CZ" sz="2400" dirty="0"/>
              <a:t>Židovské chápání nemoci je založeno na principu, že nemoc je trestem za hříchy nebo že nemoc má účel, který je známý jen Bohu.</a:t>
            </a:r>
          </a:p>
          <a:p>
            <a:r>
              <a:rPr lang="cs-CZ" sz="2400" dirty="0"/>
              <a:t> Židé věří, že změna vztahu k Bohu bude nezbytným krokem pro uzdravení. </a:t>
            </a:r>
          </a:p>
          <a:p>
            <a:r>
              <a:rPr lang="cs-CZ" sz="2400" dirty="0"/>
              <a:t>Péče o ultraortodoxní židovské etnikum, nazývané také pojmem </a:t>
            </a:r>
            <a:r>
              <a:rPr lang="cs-CZ" sz="2400" dirty="0" err="1"/>
              <a:t>Hasidic</a:t>
            </a:r>
            <a:r>
              <a:rPr lang="cs-CZ" sz="2400" dirty="0"/>
              <a:t>, </a:t>
            </a:r>
          </a:p>
          <a:p>
            <a:r>
              <a:rPr lang="cs-CZ" sz="2400" dirty="0"/>
              <a:t>zahrnuje pochopení duchovního přesvědčení Židů, jejich kodex o dodržování náboženských zvyků. </a:t>
            </a:r>
          </a:p>
          <a:p>
            <a:r>
              <a:rPr lang="cs-CZ" sz="2400" dirty="0"/>
              <a:t>V době umírání a smrti nesmí člověk zůstat sám. Potřebuje u sebe mít ty nejbližší, obvykle rodinu. </a:t>
            </a:r>
          </a:p>
          <a:p>
            <a:r>
              <a:rPr lang="cs-CZ" sz="2400" dirty="0"/>
              <a:t>Umírající se má vyzpovídat, vyznat ze svých hříchů (v hebrejštině viduj) a opustit svět se slovy </a:t>
            </a:r>
            <a:r>
              <a:rPr lang="cs-CZ" sz="2400" dirty="0" err="1"/>
              <a:t>šma</a:t>
            </a:r>
            <a:r>
              <a:rPr lang="cs-CZ" sz="2400" dirty="0"/>
              <a:t> </a:t>
            </a:r>
            <a:r>
              <a:rPr lang="cs-CZ" sz="2400" dirty="0" err="1"/>
              <a:t>Jizra´el</a:t>
            </a:r>
            <a:r>
              <a:rPr lang="cs-CZ" sz="2400" dirty="0"/>
              <a:t> (slyš, Izraeli). </a:t>
            </a:r>
          </a:p>
        </p:txBody>
      </p:sp>
    </p:spTree>
    <p:extLst>
      <p:ext uri="{BB962C8B-B14F-4D97-AF65-F5344CB8AC3E}">
        <p14:creationId xmlns:p14="http://schemas.microsoft.com/office/powerpoint/2010/main" val="32213911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B0BC6A4-220E-4C20-ADBF-D76C0855C387}"/>
              </a:ext>
            </a:extLst>
          </p:cNvPr>
          <p:cNvSpPr>
            <a:spLocks noGrp="1"/>
          </p:cNvSpPr>
          <p:nvPr>
            <p:ph type="title"/>
          </p:nvPr>
        </p:nvSpPr>
        <p:spPr/>
        <p:txBody>
          <a:bodyPr>
            <a:normAutofit/>
          </a:bodyPr>
          <a:lstStyle/>
          <a:p>
            <a:r>
              <a:rPr lang="cs-CZ" sz="4000" b="1" dirty="0">
                <a:latin typeface="+mn-lt"/>
              </a:rPr>
              <a:t>Vztah k nemoci a smrti</a:t>
            </a:r>
            <a:endParaRPr lang="cs-CZ" sz="4000" dirty="0">
              <a:latin typeface="+mn-lt"/>
            </a:endParaRPr>
          </a:p>
        </p:txBody>
      </p:sp>
      <p:sp>
        <p:nvSpPr>
          <p:cNvPr id="3" name="Zástupný symbol pro obsah 2">
            <a:extLst>
              <a:ext uri="{FF2B5EF4-FFF2-40B4-BE49-F238E27FC236}">
                <a16:creationId xmlns:a16="http://schemas.microsoft.com/office/drawing/2014/main" id="{9CC59B4D-9BF2-4440-B458-454F2DB112DA}"/>
              </a:ext>
            </a:extLst>
          </p:cNvPr>
          <p:cNvSpPr>
            <a:spLocks noGrp="1"/>
          </p:cNvSpPr>
          <p:nvPr>
            <p:ph idx="1"/>
          </p:nvPr>
        </p:nvSpPr>
        <p:spPr/>
        <p:txBody>
          <a:bodyPr/>
          <a:lstStyle/>
          <a:p>
            <a:r>
              <a:rPr lang="cs-CZ" dirty="0"/>
              <a:t>Židé odmítají pohřeb žehem, vždy vyžadují pohřeb do země. Pohřeb má být zpravidla uskutečněn ještě v den úmrtí nebo druhý den po smrti. </a:t>
            </a:r>
          </a:p>
          <a:p>
            <a:r>
              <a:rPr lang="cs-CZ" dirty="0"/>
              <a:t>Výjimku tvoří následují šabat nebo jiný svátek.  </a:t>
            </a:r>
          </a:p>
          <a:p>
            <a:r>
              <a:rPr lang="cs-CZ" dirty="0"/>
              <a:t>Před uložením do hrobu se provádí rituální očista těla zemřelého </a:t>
            </a:r>
            <a:endParaRPr lang="cs-CZ" dirty="0" smtClean="0"/>
          </a:p>
          <a:p>
            <a:r>
              <a:rPr lang="cs-CZ" dirty="0" smtClean="0"/>
              <a:t>(</a:t>
            </a:r>
            <a:r>
              <a:rPr lang="cs-CZ" dirty="0"/>
              <a:t>v hebrejštině </a:t>
            </a:r>
            <a:r>
              <a:rPr lang="cs-CZ" dirty="0" err="1"/>
              <a:t>tohora</a:t>
            </a:r>
            <a:r>
              <a:rPr lang="cs-CZ" dirty="0"/>
              <a:t>).</a:t>
            </a:r>
          </a:p>
          <a:p>
            <a:endParaRPr lang="cs-CZ" dirty="0"/>
          </a:p>
        </p:txBody>
      </p:sp>
    </p:spTree>
    <p:extLst>
      <p:ext uri="{BB962C8B-B14F-4D97-AF65-F5344CB8AC3E}">
        <p14:creationId xmlns:p14="http://schemas.microsoft.com/office/powerpoint/2010/main" val="14961732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FB714BF-737A-4301-97D8-3B6FCCE594BA}"/>
              </a:ext>
            </a:extLst>
          </p:cNvPr>
          <p:cNvSpPr>
            <a:spLocks noGrp="1"/>
          </p:cNvSpPr>
          <p:nvPr>
            <p:ph type="title"/>
          </p:nvPr>
        </p:nvSpPr>
        <p:spPr>
          <a:xfrm>
            <a:off x="838200" y="323562"/>
            <a:ext cx="10515600" cy="1325563"/>
          </a:xfrm>
        </p:spPr>
        <p:txBody>
          <a:bodyPr>
            <a:normAutofit fontScale="90000"/>
          </a:bodyPr>
          <a:lstStyle/>
          <a:p>
            <a:r>
              <a:rPr lang="cs-CZ" sz="4000" b="1" cap="small" dirty="0">
                <a:latin typeface="+mn-lt"/>
              </a:rPr>
              <a:t/>
            </a:r>
            <a:br>
              <a:rPr lang="cs-CZ" sz="4000" b="1" cap="small" dirty="0">
                <a:latin typeface="+mn-lt"/>
              </a:rPr>
            </a:br>
            <a:r>
              <a:rPr lang="cs-CZ" sz="4000" b="1" cap="small" dirty="0">
                <a:latin typeface="+mn-lt"/>
              </a:rPr>
              <a:t>Ošetřovatelská péče o zemřelého</a:t>
            </a:r>
            <a:br>
              <a:rPr lang="cs-CZ" sz="4000" b="1" cap="small" dirty="0">
                <a:latin typeface="+mn-lt"/>
              </a:rPr>
            </a:br>
            <a:endParaRPr lang="cs-CZ" sz="4000" b="1" dirty="0">
              <a:latin typeface="+mn-lt"/>
            </a:endParaRPr>
          </a:p>
        </p:txBody>
      </p:sp>
      <p:sp>
        <p:nvSpPr>
          <p:cNvPr id="3" name="Zástupný symbol pro obsah 2">
            <a:extLst>
              <a:ext uri="{FF2B5EF4-FFF2-40B4-BE49-F238E27FC236}">
                <a16:creationId xmlns:a16="http://schemas.microsoft.com/office/drawing/2014/main" id="{0C8239C5-8E75-402E-ACDA-6FDA80C93335}"/>
              </a:ext>
            </a:extLst>
          </p:cNvPr>
          <p:cNvSpPr>
            <a:spLocks noGrp="1"/>
          </p:cNvSpPr>
          <p:nvPr>
            <p:ph idx="1"/>
          </p:nvPr>
        </p:nvSpPr>
        <p:spPr/>
        <p:txBody>
          <a:bodyPr/>
          <a:lstStyle/>
          <a:p>
            <a:r>
              <a:rPr lang="cs-CZ" dirty="0"/>
              <a:t>Při ošetřovatelské péči o zemřelého pacienta je vhodné otevřít okno, aby jeho duše mohla snáze symbolicky odejít z těla. </a:t>
            </a:r>
          </a:p>
          <a:p>
            <a:r>
              <a:rPr lang="cs-CZ" dirty="0"/>
              <a:t>Přes rty a nos po smrti by mělo být přiloženo peří, ke zjištění dechu. Pacientovo tělo by se nemělo umývat, </a:t>
            </a:r>
          </a:p>
          <a:p>
            <a:r>
              <a:rPr lang="cs-CZ" dirty="0"/>
              <a:t>to je provedeno před pohřbem,</a:t>
            </a:r>
          </a:p>
          <a:p>
            <a:r>
              <a:rPr lang="cs-CZ" dirty="0"/>
              <a:t> a ideálně by neměl být ani svlečen z oblečení, které má na sobě</a:t>
            </a:r>
          </a:p>
        </p:txBody>
      </p:sp>
    </p:spTree>
    <p:extLst>
      <p:ext uri="{BB962C8B-B14F-4D97-AF65-F5344CB8AC3E}">
        <p14:creationId xmlns:p14="http://schemas.microsoft.com/office/powerpoint/2010/main" val="42535400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C4BEF85-DBE8-4577-9FCD-E70E2D661B0B}"/>
              </a:ext>
            </a:extLst>
          </p:cNvPr>
          <p:cNvSpPr>
            <a:spLocks noGrp="1"/>
          </p:cNvSpPr>
          <p:nvPr>
            <p:ph type="title"/>
          </p:nvPr>
        </p:nvSpPr>
        <p:spPr/>
        <p:txBody>
          <a:bodyPr>
            <a:normAutofit/>
          </a:bodyPr>
          <a:lstStyle/>
          <a:p>
            <a:r>
              <a:rPr lang="cs-CZ" sz="4000" b="1" cap="small" dirty="0">
                <a:latin typeface="+mn-lt"/>
              </a:rPr>
              <a:t>péče o zemřelého</a:t>
            </a:r>
            <a:endParaRPr lang="cs-CZ" sz="4000" b="1" dirty="0">
              <a:latin typeface="+mn-lt"/>
            </a:endParaRPr>
          </a:p>
        </p:txBody>
      </p:sp>
      <p:sp>
        <p:nvSpPr>
          <p:cNvPr id="3" name="Zástupný symbol pro obsah 2">
            <a:extLst>
              <a:ext uri="{FF2B5EF4-FFF2-40B4-BE49-F238E27FC236}">
                <a16:creationId xmlns:a16="http://schemas.microsoft.com/office/drawing/2014/main" id="{C989E88C-A249-4680-A942-60293882BEFF}"/>
              </a:ext>
            </a:extLst>
          </p:cNvPr>
          <p:cNvSpPr>
            <a:spLocks noGrp="1"/>
          </p:cNvSpPr>
          <p:nvPr>
            <p:ph idx="1"/>
          </p:nvPr>
        </p:nvSpPr>
        <p:spPr/>
        <p:txBody>
          <a:bodyPr/>
          <a:lstStyle/>
          <a:p>
            <a:pPr lvl="0"/>
            <a:r>
              <a:rPr lang="pl-PL" dirty="0"/>
              <a:t>Je vhodné umožnit rodině přítomnost umírajícím pacientům, </a:t>
            </a:r>
          </a:p>
          <a:p>
            <a:pPr lvl="0"/>
            <a:r>
              <a:rPr lang="pl-PL" dirty="0"/>
              <a:t>aby mohli pronášet modlitbu.</a:t>
            </a:r>
            <a:endParaRPr lang="cs-CZ" dirty="0"/>
          </a:p>
          <a:p>
            <a:pPr lvl="0"/>
            <a:r>
              <a:rPr lang="pl-PL" dirty="0"/>
              <a:t>Pacientovo tělo by se nemělo umývat, to je provedeno před pohřbem, a ideálně by neměl být ani svlečen z oblečení, které má na sobě.  Rodině by mělo být umožněno rituální omytí zesnulého.</a:t>
            </a:r>
            <a:endParaRPr lang="cs-CZ" dirty="0"/>
          </a:p>
          <a:p>
            <a:pPr lvl="0"/>
            <a:r>
              <a:rPr lang="pl-PL" dirty="0"/>
              <a:t>Pohřeb by se měl konat do 24 hodin, kremace je zakázaná, pitva je povolena jen výjimečně se souhlasem rodiny. Pacient</a:t>
            </a:r>
            <a:r>
              <a:rPr lang="cs-CZ" dirty="0"/>
              <a:t> musí být pohřben se všemi částmi těla, v případě amputací atd.  </a:t>
            </a:r>
          </a:p>
          <a:p>
            <a:endParaRPr lang="cs-CZ" dirty="0"/>
          </a:p>
        </p:txBody>
      </p:sp>
    </p:spTree>
    <p:extLst>
      <p:ext uri="{BB962C8B-B14F-4D97-AF65-F5344CB8AC3E}">
        <p14:creationId xmlns:p14="http://schemas.microsoft.com/office/powerpoint/2010/main" val="40343384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567CBAC-748D-4952-828A-07CCBC0807E0}"/>
              </a:ext>
            </a:extLst>
          </p:cNvPr>
          <p:cNvSpPr>
            <a:spLocks noGrp="1"/>
          </p:cNvSpPr>
          <p:nvPr>
            <p:ph type="title"/>
          </p:nvPr>
        </p:nvSpPr>
        <p:spPr/>
        <p:txBody>
          <a:bodyPr/>
          <a:lstStyle/>
          <a:p>
            <a:r>
              <a:rPr lang="cs-CZ" sz="4000" b="1" dirty="0">
                <a:latin typeface="+mn-lt"/>
              </a:rPr>
              <a:t>Vztah k sexualitě</a:t>
            </a:r>
            <a:r>
              <a:rPr lang="cs-CZ" b="1" dirty="0"/>
              <a:t/>
            </a:r>
            <a:br>
              <a:rPr lang="cs-CZ" b="1" dirty="0"/>
            </a:br>
            <a:endParaRPr lang="cs-CZ" dirty="0"/>
          </a:p>
        </p:txBody>
      </p:sp>
      <p:sp>
        <p:nvSpPr>
          <p:cNvPr id="3" name="Zástupný symbol pro obsah 2">
            <a:extLst>
              <a:ext uri="{FF2B5EF4-FFF2-40B4-BE49-F238E27FC236}">
                <a16:creationId xmlns:a16="http://schemas.microsoft.com/office/drawing/2014/main" id="{9D3699F1-E921-4181-95B7-CDEBDB9A6450}"/>
              </a:ext>
            </a:extLst>
          </p:cNvPr>
          <p:cNvSpPr>
            <a:spLocks noGrp="1"/>
          </p:cNvSpPr>
          <p:nvPr>
            <p:ph idx="1"/>
          </p:nvPr>
        </p:nvSpPr>
        <p:spPr>
          <a:xfrm>
            <a:off x="838200" y="1147156"/>
            <a:ext cx="10515600" cy="5029807"/>
          </a:xfrm>
        </p:spPr>
        <p:txBody>
          <a:bodyPr>
            <a:normAutofit fontScale="92500"/>
          </a:bodyPr>
          <a:lstStyle/>
          <a:p>
            <a:endParaRPr lang="cs-CZ" dirty="0"/>
          </a:p>
          <a:p>
            <a:r>
              <a:rPr lang="cs-CZ" dirty="0"/>
              <a:t>Judaismus k otázce sexu přistupuje jako k daru, v případě, zda ho lidé užívají zodpovědně. </a:t>
            </a:r>
          </a:p>
          <a:p>
            <a:r>
              <a:rPr lang="cs-CZ" dirty="0"/>
              <a:t>Pohlavní styk je chápán jako intimní vztah, ne jako biologický proces.  Styk je ale zakázán a je dovolen až po manželství, kdy jsou plozeny děti.</a:t>
            </a:r>
          </a:p>
          <a:p>
            <a:r>
              <a:rPr lang="cs-CZ" dirty="0"/>
              <a:t>Na homosexualitu přihlíží velmi špatně. Starý zákon ji proklíná a trestá. Bůh udělil, že člověk má využívat sexu k rozmnožování, tudíž homosexuální lidé páchají hřích. </a:t>
            </a:r>
          </a:p>
          <a:p>
            <a:r>
              <a:rPr lang="cs-CZ" dirty="0"/>
              <a:t>Jsou dva druhy židů, a každý z nich se dívá na antikoncepci jiným způsobem. Ortodoxní židé nepoužívají moc často antikoncepční prostředky a tuto problematiku diskutují s rabínem. Modernější židé tuto otázku příliš neřeší</a:t>
            </a:r>
          </a:p>
        </p:txBody>
      </p:sp>
    </p:spTree>
    <p:extLst>
      <p:ext uri="{BB962C8B-B14F-4D97-AF65-F5344CB8AC3E}">
        <p14:creationId xmlns:p14="http://schemas.microsoft.com/office/powerpoint/2010/main" val="14392610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93F8640-81F5-4B31-8E09-8887663A9695}"/>
              </a:ext>
            </a:extLst>
          </p:cNvPr>
          <p:cNvSpPr>
            <a:spLocks noGrp="1"/>
          </p:cNvSpPr>
          <p:nvPr>
            <p:ph type="title"/>
          </p:nvPr>
        </p:nvSpPr>
        <p:spPr/>
        <p:txBody>
          <a:bodyPr>
            <a:normAutofit fontScale="90000"/>
          </a:bodyPr>
          <a:lstStyle/>
          <a:p>
            <a:r>
              <a:rPr lang="cs-CZ" sz="4000" b="1" dirty="0">
                <a:latin typeface="+mn-lt"/>
              </a:rPr>
              <a:t/>
            </a:r>
            <a:br>
              <a:rPr lang="cs-CZ" sz="4000" b="1" dirty="0">
                <a:latin typeface="+mn-lt"/>
              </a:rPr>
            </a:br>
            <a:r>
              <a:rPr lang="cs-CZ" sz="4000" b="1" dirty="0">
                <a:latin typeface="+mn-lt"/>
              </a:rPr>
              <a:t>Vztah ke zdraví a prevenci</a:t>
            </a:r>
            <a:br>
              <a:rPr lang="cs-CZ" sz="4000" b="1" dirty="0">
                <a:latin typeface="+mn-lt"/>
              </a:rPr>
            </a:br>
            <a:endParaRPr lang="cs-CZ" sz="4000" b="1" dirty="0">
              <a:latin typeface="+mn-lt"/>
            </a:endParaRPr>
          </a:p>
        </p:txBody>
      </p:sp>
      <p:sp>
        <p:nvSpPr>
          <p:cNvPr id="3" name="Zástupný symbol pro obsah 2">
            <a:extLst>
              <a:ext uri="{FF2B5EF4-FFF2-40B4-BE49-F238E27FC236}">
                <a16:creationId xmlns:a16="http://schemas.microsoft.com/office/drawing/2014/main" id="{0C1FFCD4-FB57-453F-84A1-0CB15623D799}"/>
              </a:ext>
            </a:extLst>
          </p:cNvPr>
          <p:cNvSpPr>
            <a:spLocks noGrp="1"/>
          </p:cNvSpPr>
          <p:nvPr>
            <p:ph idx="1"/>
          </p:nvPr>
        </p:nvSpPr>
        <p:spPr/>
        <p:txBody>
          <a:bodyPr/>
          <a:lstStyle/>
          <a:p>
            <a:pPr lvl="0"/>
            <a:r>
              <a:rPr lang="pl-PL" dirty="0"/>
              <a:t>Židovská žena, která rodí dítě, by měla být ošetřována zdravotnickým personálem kdykoliv je to možné. </a:t>
            </a:r>
          </a:p>
          <a:p>
            <a:pPr lvl="0"/>
            <a:r>
              <a:rPr lang="pl-PL" dirty="0"/>
              <a:t>Nahlížení na intimní partie by měly být omezeny na nezbytné minimum a polohu matky při porodu je vhodné dohodnout dříve, aby nedocházelo k nedorozumění a komplikacím.</a:t>
            </a:r>
          </a:p>
          <a:p>
            <a:pPr lvl="0"/>
            <a:r>
              <a:rPr lang="pl-PL" dirty="0"/>
              <a:t> Manžel může být přítomen, ale bude li chtít odejít musíme to respektovat.</a:t>
            </a:r>
            <a:endParaRPr lang="cs-CZ" dirty="0"/>
          </a:p>
          <a:p>
            <a:pPr lvl="0"/>
            <a:endParaRPr lang="cs-CZ" dirty="0"/>
          </a:p>
          <a:p>
            <a:endParaRPr lang="cs-CZ" dirty="0"/>
          </a:p>
        </p:txBody>
      </p:sp>
    </p:spTree>
    <p:extLst>
      <p:ext uri="{BB962C8B-B14F-4D97-AF65-F5344CB8AC3E}">
        <p14:creationId xmlns:p14="http://schemas.microsoft.com/office/powerpoint/2010/main" val="42853758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BFCFCBB-8143-4C6D-B9ED-F4B7A5543C73}"/>
              </a:ext>
            </a:extLst>
          </p:cNvPr>
          <p:cNvSpPr>
            <a:spLocks noGrp="1"/>
          </p:cNvSpPr>
          <p:nvPr>
            <p:ph type="title"/>
          </p:nvPr>
        </p:nvSpPr>
        <p:spPr/>
        <p:txBody>
          <a:bodyPr>
            <a:normAutofit fontScale="90000"/>
          </a:bodyPr>
          <a:lstStyle/>
          <a:p>
            <a:r>
              <a:rPr lang="cs-CZ" sz="4000" b="1" dirty="0">
                <a:latin typeface="+mn-lt"/>
              </a:rPr>
              <a:t/>
            </a:r>
            <a:br>
              <a:rPr lang="cs-CZ" sz="4000" b="1" dirty="0">
                <a:latin typeface="+mn-lt"/>
              </a:rPr>
            </a:br>
            <a:r>
              <a:rPr lang="cs-CZ" sz="4000" b="1" dirty="0">
                <a:latin typeface="+mn-lt"/>
              </a:rPr>
              <a:t>Vztah k tělesné hygieně</a:t>
            </a:r>
            <a:br>
              <a:rPr lang="cs-CZ" sz="4000" b="1" dirty="0">
                <a:latin typeface="+mn-lt"/>
              </a:rPr>
            </a:br>
            <a:endParaRPr lang="cs-CZ" sz="4000" dirty="0">
              <a:latin typeface="+mn-lt"/>
            </a:endParaRPr>
          </a:p>
        </p:txBody>
      </p:sp>
      <p:sp>
        <p:nvSpPr>
          <p:cNvPr id="3" name="Zástupný symbol pro obsah 2">
            <a:extLst>
              <a:ext uri="{FF2B5EF4-FFF2-40B4-BE49-F238E27FC236}">
                <a16:creationId xmlns:a16="http://schemas.microsoft.com/office/drawing/2014/main" id="{D10D36B7-3987-400F-89AD-88CC0113A96F}"/>
              </a:ext>
            </a:extLst>
          </p:cNvPr>
          <p:cNvSpPr>
            <a:spLocks noGrp="1"/>
          </p:cNvSpPr>
          <p:nvPr>
            <p:ph idx="1"/>
          </p:nvPr>
        </p:nvSpPr>
        <p:spPr/>
        <p:txBody>
          <a:bodyPr>
            <a:normAutofit/>
          </a:bodyPr>
          <a:lstStyle/>
          <a:p>
            <a:r>
              <a:rPr lang="cs-CZ" dirty="0"/>
              <a:t>Běžné je omytí rukou před modlitbou či jiným náboženským úkonem. </a:t>
            </a:r>
          </a:p>
          <a:p>
            <a:r>
              <a:rPr lang="cs-CZ" dirty="0"/>
              <a:t>Rituální očištění v </a:t>
            </a:r>
            <a:r>
              <a:rPr lang="cs-CZ" dirty="0" err="1"/>
              <a:t>mikvi</a:t>
            </a:r>
            <a:r>
              <a:rPr lang="cs-CZ" dirty="0"/>
              <a:t> – v pátek odpoledne, po nemoci, po menstruaci, nevěsty. </a:t>
            </a:r>
          </a:p>
          <a:p>
            <a:r>
              <a:rPr lang="cs-CZ" dirty="0"/>
              <a:t>Pro očistu po menstruaci s používá bazének s předepsanou výškou přírodní vody-dešťová, říční, mořská. </a:t>
            </a:r>
          </a:p>
          <a:p>
            <a:r>
              <a:rPr lang="cs-CZ" dirty="0"/>
              <a:t>Lze nahradit vodovodní vodou, nebo koupelí v řece. </a:t>
            </a:r>
          </a:p>
        </p:txBody>
      </p:sp>
    </p:spTree>
    <p:extLst>
      <p:ext uri="{BB962C8B-B14F-4D97-AF65-F5344CB8AC3E}">
        <p14:creationId xmlns:p14="http://schemas.microsoft.com/office/powerpoint/2010/main" val="35132442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BFCFCBB-8143-4C6D-B9ED-F4B7A5543C73}"/>
              </a:ext>
            </a:extLst>
          </p:cNvPr>
          <p:cNvSpPr>
            <a:spLocks noGrp="1"/>
          </p:cNvSpPr>
          <p:nvPr>
            <p:ph type="title"/>
          </p:nvPr>
        </p:nvSpPr>
        <p:spPr/>
        <p:txBody>
          <a:bodyPr>
            <a:normAutofit fontScale="90000"/>
          </a:bodyPr>
          <a:lstStyle/>
          <a:p>
            <a:r>
              <a:rPr lang="cs-CZ" sz="4000" b="1" dirty="0">
                <a:latin typeface="+mn-lt"/>
              </a:rPr>
              <a:t/>
            </a:r>
            <a:br>
              <a:rPr lang="cs-CZ" sz="4000" b="1" dirty="0">
                <a:latin typeface="+mn-lt"/>
              </a:rPr>
            </a:br>
            <a:r>
              <a:rPr lang="cs-CZ" sz="4000" b="1" dirty="0">
                <a:latin typeface="+mn-lt"/>
              </a:rPr>
              <a:t>Vztah k tělesné hygieně</a:t>
            </a:r>
            <a:br>
              <a:rPr lang="cs-CZ" sz="4000" b="1" dirty="0">
                <a:latin typeface="+mn-lt"/>
              </a:rPr>
            </a:br>
            <a:endParaRPr lang="cs-CZ" sz="4000" dirty="0">
              <a:latin typeface="+mn-lt"/>
            </a:endParaRPr>
          </a:p>
        </p:txBody>
      </p:sp>
      <p:sp>
        <p:nvSpPr>
          <p:cNvPr id="3" name="Zástupný symbol pro obsah 2">
            <a:extLst>
              <a:ext uri="{FF2B5EF4-FFF2-40B4-BE49-F238E27FC236}">
                <a16:creationId xmlns:a16="http://schemas.microsoft.com/office/drawing/2014/main" id="{D10D36B7-3987-400F-89AD-88CC0113A96F}"/>
              </a:ext>
            </a:extLst>
          </p:cNvPr>
          <p:cNvSpPr>
            <a:spLocks noGrp="1"/>
          </p:cNvSpPr>
          <p:nvPr>
            <p:ph idx="1"/>
          </p:nvPr>
        </p:nvSpPr>
        <p:spPr/>
        <p:txBody>
          <a:bodyPr>
            <a:normAutofit/>
          </a:bodyPr>
          <a:lstStyle/>
          <a:p>
            <a:r>
              <a:rPr lang="cs-CZ" dirty="0"/>
              <a:t>Před vstupem do </a:t>
            </a:r>
            <a:r>
              <a:rPr lang="cs-CZ" dirty="0" err="1"/>
              <a:t>mikve</a:t>
            </a:r>
            <a:r>
              <a:rPr lang="cs-CZ" dirty="0"/>
              <a:t> nutná sprcha. </a:t>
            </a:r>
          </a:p>
          <a:p>
            <a:r>
              <a:rPr lang="cs-CZ" smtClean="0"/>
              <a:t>Omytí </a:t>
            </a:r>
            <a:r>
              <a:rPr lang="cs-CZ" dirty="0"/>
              <a:t>rukou je povinné po probuzení ze spánku či po toaletě (musí si sundat i prsteny).</a:t>
            </a:r>
          </a:p>
          <a:p>
            <a:r>
              <a:rPr lang="cs-CZ" dirty="0"/>
              <a:t>Dále je nutné </a:t>
            </a:r>
            <a:r>
              <a:rPr lang="cs-CZ" b="1" dirty="0"/>
              <a:t>o</a:t>
            </a:r>
            <a:r>
              <a:rPr lang="cs-CZ" dirty="0"/>
              <a:t>mytí rukou před modlitbou či jiným náboženským úkonem. V období menstruace a po menstruaci, je žena ,,nečistá“  (</a:t>
            </a:r>
            <a:r>
              <a:rPr lang="cs-CZ" dirty="0" err="1"/>
              <a:t>nido</a:t>
            </a:r>
            <a:r>
              <a:rPr lang="cs-CZ" dirty="0"/>
              <a:t>). Menstruující ženy mají přísně zakázaný pohlavní styk 12 hodin před menstruací a 7 dní po ní. Spí odděleně. </a:t>
            </a:r>
          </a:p>
        </p:txBody>
      </p:sp>
    </p:spTree>
    <p:extLst>
      <p:ext uri="{BB962C8B-B14F-4D97-AF65-F5344CB8AC3E}">
        <p14:creationId xmlns:p14="http://schemas.microsoft.com/office/powerpoint/2010/main" val="32907266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B05B91B-7F6C-4FE7-905D-5FDED171145B}"/>
              </a:ext>
            </a:extLst>
          </p:cNvPr>
          <p:cNvSpPr>
            <a:spLocks noGrp="1"/>
          </p:cNvSpPr>
          <p:nvPr>
            <p:ph type="title"/>
          </p:nvPr>
        </p:nvSpPr>
        <p:spPr/>
        <p:txBody>
          <a:bodyPr>
            <a:normAutofit fontScale="90000"/>
          </a:bodyPr>
          <a:lstStyle/>
          <a:p>
            <a:r>
              <a:rPr lang="cs-CZ" sz="4000" b="1" dirty="0">
                <a:latin typeface="+mn-lt"/>
              </a:rPr>
              <a:t/>
            </a:r>
            <a:br>
              <a:rPr lang="cs-CZ" sz="4000" b="1" dirty="0">
                <a:latin typeface="+mn-lt"/>
              </a:rPr>
            </a:br>
            <a:r>
              <a:rPr lang="cs-CZ" b="1" dirty="0">
                <a:latin typeface="+mn-lt"/>
              </a:rPr>
              <a:t>Stravování</a:t>
            </a:r>
            <a:r>
              <a:rPr lang="cs-CZ" sz="4000" b="1" dirty="0">
                <a:latin typeface="+mn-lt"/>
              </a:rPr>
              <a:t/>
            </a:r>
            <a:br>
              <a:rPr lang="cs-CZ" sz="4000" b="1" dirty="0">
                <a:latin typeface="+mn-lt"/>
              </a:rPr>
            </a:br>
            <a:endParaRPr lang="cs-CZ" sz="4000" dirty="0">
              <a:latin typeface="+mn-lt"/>
            </a:endParaRPr>
          </a:p>
        </p:txBody>
      </p:sp>
      <p:sp>
        <p:nvSpPr>
          <p:cNvPr id="3" name="Zástupný symbol pro obsah 2">
            <a:extLst>
              <a:ext uri="{FF2B5EF4-FFF2-40B4-BE49-F238E27FC236}">
                <a16:creationId xmlns:a16="http://schemas.microsoft.com/office/drawing/2014/main" id="{80C3BEF4-8320-4A57-8758-A26DF1327050}"/>
              </a:ext>
            </a:extLst>
          </p:cNvPr>
          <p:cNvSpPr>
            <a:spLocks noGrp="1"/>
          </p:cNvSpPr>
          <p:nvPr>
            <p:ph idx="1"/>
          </p:nvPr>
        </p:nvSpPr>
        <p:spPr/>
        <p:txBody>
          <a:bodyPr/>
          <a:lstStyle/>
          <a:p>
            <a:r>
              <a:rPr lang="cs-CZ" b="1" dirty="0"/>
              <a:t>Košer strava  </a:t>
            </a:r>
          </a:p>
          <a:p>
            <a:r>
              <a:rPr lang="cs-CZ" i="1" dirty="0"/>
              <a:t>V hebrejštině výraz košer znamená čistý, ryzí, schopný. Jsou dána přesně stanovená pravidla (v hebrejštině </a:t>
            </a:r>
            <a:r>
              <a:rPr lang="cs-CZ" i="1" dirty="0" err="1"/>
              <a:t>kašrut</a:t>
            </a:r>
            <a:r>
              <a:rPr lang="cs-CZ" i="1" dirty="0"/>
              <a:t>), která určují vhodné a nevhodné potraviny. </a:t>
            </a:r>
            <a:r>
              <a:rPr lang="cs-CZ" i="1" dirty="0" err="1"/>
              <a:t>Kašrut</a:t>
            </a:r>
            <a:r>
              <a:rPr lang="cs-CZ" i="1" dirty="0"/>
              <a:t> lze rozdělit do čtyř pravidel</a:t>
            </a:r>
            <a:r>
              <a:rPr lang="cs-CZ" dirty="0"/>
              <a:t> </a:t>
            </a:r>
          </a:p>
          <a:p>
            <a:r>
              <a:rPr lang="cs-CZ" dirty="0"/>
              <a:t>(Sládek, 2008).</a:t>
            </a:r>
          </a:p>
          <a:p>
            <a:r>
              <a:rPr lang="cs-CZ" dirty="0"/>
              <a:t>Vhodnost jídel i přesné jídelní předpisy určují Tóra a Talmud. Důležitým je zejména vymezení rituálně čistých zvířat. </a:t>
            </a:r>
          </a:p>
          <a:p>
            <a:r>
              <a:rPr lang="cs-CZ" dirty="0"/>
              <a:t>Dále je přísně zakázáno míchat mléčné a masité pokrmy, proto i v košer kuchyni bývají dvě oddělené sady nádobí </a:t>
            </a:r>
          </a:p>
          <a:p>
            <a:endParaRPr lang="cs-CZ" dirty="0"/>
          </a:p>
          <a:p>
            <a:endParaRPr lang="cs-CZ" dirty="0"/>
          </a:p>
        </p:txBody>
      </p:sp>
    </p:spTree>
    <p:extLst>
      <p:ext uri="{BB962C8B-B14F-4D97-AF65-F5344CB8AC3E}">
        <p14:creationId xmlns:p14="http://schemas.microsoft.com/office/powerpoint/2010/main" val="31353906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D98A65-7A0C-4E36-810E-5D1919015DCD}"/>
              </a:ext>
            </a:extLst>
          </p:cNvPr>
          <p:cNvSpPr>
            <a:spLocks noGrp="1"/>
          </p:cNvSpPr>
          <p:nvPr>
            <p:ph type="title"/>
          </p:nvPr>
        </p:nvSpPr>
        <p:spPr/>
        <p:txBody>
          <a:bodyPr>
            <a:normAutofit fontScale="90000"/>
          </a:bodyPr>
          <a:lstStyle/>
          <a:p>
            <a:r>
              <a:rPr lang="cs-CZ" sz="4000" b="1" dirty="0"/>
              <a:t/>
            </a:r>
            <a:br>
              <a:rPr lang="cs-CZ" sz="4000" b="1" dirty="0"/>
            </a:br>
            <a:r>
              <a:rPr lang="cs-CZ" sz="4000" b="1" dirty="0"/>
              <a:t>Komunikace</a:t>
            </a:r>
            <a:br>
              <a:rPr lang="cs-CZ" sz="4000" b="1" dirty="0"/>
            </a:br>
            <a:endParaRPr lang="cs-CZ" sz="4000" b="1" dirty="0"/>
          </a:p>
        </p:txBody>
      </p:sp>
      <p:sp>
        <p:nvSpPr>
          <p:cNvPr id="3" name="Zástupný symbol pro obsah 2">
            <a:extLst>
              <a:ext uri="{FF2B5EF4-FFF2-40B4-BE49-F238E27FC236}">
                <a16:creationId xmlns:a16="http://schemas.microsoft.com/office/drawing/2014/main" id="{AF68BA35-F475-4D1F-91E5-209B6206E526}"/>
              </a:ext>
            </a:extLst>
          </p:cNvPr>
          <p:cNvSpPr>
            <a:spLocks noGrp="1"/>
          </p:cNvSpPr>
          <p:nvPr>
            <p:ph idx="1"/>
          </p:nvPr>
        </p:nvSpPr>
        <p:spPr/>
        <p:txBody>
          <a:bodyPr/>
          <a:lstStyle/>
          <a:p>
            <a:r>
              <a:rPr lang="cs-CZ" dirty="0"/>
              <a:t>Při poskytování péče Židovskému nemocnému může být problémem jazyková bariéra. </a:t>
            </a:r>
          </a:p>
          <a:p>
            <a:r>
              <a:rPr lang="cs-CZ" dirty="0"/>
              <a:t>Židovští pacienti mluví jazykem nazývaným Jidiš a mohou se zdráhat požádat o tlumočníka nebo přiznat, že nerozumí podávaným informacím. To vytváří kulturní propast mezi pacientem a ošetřovatelským týmem (</a:t>
            </a:r>
            <a:r>
              <a:rPr lang="cs-CZ" dirty="0" err="1"/>
              <a:t>Popovsky</a:t>
            </a:r>
            <a:r>
              <a:rPr lang="cs-CZ" dirty="0"/>
              <a:t>, 2010).</a:t>
            </a:r>
          </a:p>
          <a:p>
            <a:r>
              <a:rPr lang="cs-CZ" dirty="0"/>
              <a:t>Nesezdaný Žid také nesmí zůstat sám v jednom pokoji s kýmkoliv opačného pohlaví, a to se týká i ošetřovatelského personálu. </a:t>
            </a:r>
          </a:p>
          <a:p>
            <a:endParaRPr lang="cs-CZ" dirty="0"/>
          </a:p>
        </p:txBody>
      </p:sp>
    </p:spTree>
    <p:extLst>
      <p:ext uri="{BB962C8B-B14F-4D97-AF65-F5344CB8AC3E}">
        <p14:creationId xmlns:p14="http://schemas.microsoft.com/office/powerpoint/2010/main" val="34771793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053FEB3-189D-40DD-A1EF-CF3FBFD11E44}"/>
              </a:ext>
            </a:extLst>
          </p:cNvPr>
          <p:cNvSpPr>
            <a:spLocks noGrp="1"/>
          </p:cNvSpPr>
          <p:nvPr>
            <p:ph type="title"/>
          </p:nvPr>
        </p:nvSpPr>
        <p:spPr/>
        <p:txBody>
          <a:bodyPr/>
          <a:lstStyle/>
          <a:p>
            <a:r>
              <a:rPr lang="cs-CZ" b="1" dirty="0">
                <a:latin typeface="+mn-lt"/>
                <a:cs typeface="Times New Roman" panose="02020603050405020304" pitchFamily="18" charset="0"/>
              </a:rPr>
              <a:t>VIETNAMCI</a:t>
            </a:r>
            <a:endParaRPr lang="cs-CZ" dirty="0">
              <a:latin typeface="+mn-lt"/>
            </a:endParaRPr>
          </a:p>
        </p:txBody>
      </p:sp>
      <p:sp>
        <p:nvSpPr>
          <p:cNvPr id="3" name="Zástupný symbol pro obsah 2">
            <a:extLst>
              <a:ext uri="{FF2B5EF4-FFF2-40B4-BE49-F238E27FC236}">
                <a16:creationId xmlns:a16="http://schemas.microsoft.com/office/drawing/2014/main" id="{89E85262-957E-4732-9333-7CD08F27B60F}"/>
              </a:ext>
            </a:extLst>
          </p:cNvPr>
          <p:cNvSpPr>
            <a:spLocks noGrp="1"/>
          </p:cNvSpPr>
          <p:nvPr>
            <p:ph idx="1"/>
          </p:nvPr>
        </p:nvSpPr>
        <p:spPr/>
        <p:txBody>
          <a:bodyPr>
            <a:normAutofit/>
          </a:bodyPr>
          <a:lstStyle/>
          <a:p>
            <a:r>
              <a:rPr lang="cs-CZ" dirty="0"/>
              <a:t>Vietnamci jsou od většinového obyvatelstva v Evropě odlišní svým somatotypem, </a:t>
            </a:r>
          </a:p>
          <a:p>
            <a:r>
              <a:rPr lang="cs-CZ" dirty="0"/>
              <a:t>patří k mongoloidní (asijsko-americké) rase barvou pleti, vlasů, menším vzrůstem, tvarem očí a nosu. </a:t>
            </a:r>
          </a:p>
          <a:p>
            <a:r>
              <a:rPr lang="cs-CZ" dirty="0"/>
              <a:t>Vietnamci aktivně pečují o své zdraví, stravují se zdravě,</a:t>
            </a:r>
          </a:p>
          <a:p>
            <a:r>
              <a:rPr lang="cs-CZ" dirty="0"/>
              <a:t> méně trpí nadváhou, sportují. . </a:t>
            </a:r>
          </a:p>
          <a:p>
            <a:endParaRPr lang="cs-CZ" dirty="0"/>
          </a:p>
        </p:txBody>
      </p:sp>
    </p:spTree>
    <p:extLst>
      <p:ext uri="{BB962C8B-B14F-4D97-AF65-F5344CB8AC3E}">
        <p14:creationId xmlns:p14="http://schemas.microsoft.com/office/powerpoint/2010/main" val="15418805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871C642-8A40-4F87-A678-59670E5A37AC}"/>
              </a:ext>
            </a:extLst>
          </p:cNvPr>
          <p:cNvSpPr>
            <a:spLocks noGrp="1"/>
          </p:cNvSpPr>
          <p:nvPr>
            <p:ph type="title"/>
          </p:nvPr>
        </p:nvSpPr>
        <p:spPr/>
        <p:txBody>
          <a:bodyPr>
            <a:normAutofit fontScale="90000"/>
          </a:bodyPr>
          <a:lstStyle/>
          <a:p>
            <a:r>
              <a:rPr lang="cs-CZ" sz="4000" b="1" dirty="0">
                <a:latin typeface="+mn-lt"/>
              </a:rPr>
              <a:t/>
            </a:r>
            <a:br>
              <a:rPr lang="cs-CZ" sz="4000" b="1" dirty="0">
                <a:latin typeface="+mn-lt"/>
              </a:rPr>
            </a:br>
            <a:r>
              <a:rPr lang="cs-CZ" b="1" dirty="0">
                <a:latin typeface="+mn-lt"/>
              </a:rPr>
              <a:t>Specifika kultury</a:t>
            </a:r>
            <a:r>
              <a:rPr lang="cs-CZ" sz="4000" b="1" dirty="0">
                <a:latin typeface="+mn-lt"/>
              </a:rPr>
              <a:t/>
            </a:r>
            <a:br>
              <a:rPr lang="cs-CZ" sz="4000" b="1" dirty="0">
                <a:latin typeface="+mn-lt"/>
              </a:rPr>
            </a:br>
            <a:endParaRPr lang="cs-CZ" sz="4000" dirty="0">
              <a:latin typeface="+mn-lt"/>
            </a:endParaRPr>
          </a:p>
        </p:txBody>
      </p:sp>
      <p:sp>
        <p:nvSpPr>
          <p:cNvPr id="3" name="Zástupný symbol pro obsah 2">
            <a:extLst>
              <a:ext uri="{FF2B5EF4-FFF2-40B4-BE49-F238E27FC236}">
                <a16:creationId xmlns:a16="http://schemas.microsoft.com/office/drawing/2014/main" id="{B504F065-CEC8-4387-A96A-76CE61A2915D}"/>
              </a:ext>
            </a:extLst>
          </p:cNvPr>
          <p:cNvSpPr>
            <a:spLocks noGrp="1"/>
          </p:cNvSpPr>
          <p:nvPr>
            <p:ph idx="1"/>
          </p:nvPr>
        </p:nvSpPr>
        <p:spPr/>
        <p:txBody>
          <a:bodyPr/>
          <a:lstStyle/>
          <a:p>
            <a:r>
              <a:rPr lang="cs-CZ" dirty="0"/>
              <a:t>Židé dodržují zvyk zvaný </a:t>
            </a:r>
            <a:r>
              <a:rPr lang="cs-CZ" b="1" i="1" dirty="0" err="1"/>
              <a:t>Sabbath</a:t>
            </a:r>
            <a:r>
              <a:rPr lang="cs-CZ" i="1" dirty="0"/>
              <a:t> </a:t>
            </a:r>
            <a:r>
              <a:rPr lang="cs-CZ" dirty="0"/>
              <a:t>od pátečního západu slunce do sobotního večera. </a:t>
            </a:r>
          </a:p>
          <a:p>
            <a:r>
              <a:rPr lang="cs-CZ" dirty="0"/>
              <a:t>Je to jeden z hlavních principů judaismu. </a:t>
            </a:r>
          </a:p>
          <a:p>
            <a:r>
              <a:rPr lang="cs-CZ" dirty="0"/>
              <a:t>Je založen na zdržení se některých činností, jako je psaní, užívání elektrických zařízení, řízení aut a provádění obchodních transakcí. </a:t>
            </a:r>
          </a:p>
          <a:p>
            <a:r>
              <a:rPr lang="cs-CZ" b="1" i="1" dirty="0" err="1"/>
              <a:t>Sabbath</a:t>
            </a:r>
            <a:r>
              <a:rPr lang="cs-CZ" i="1" dirty="0"/>
              <a:t> </a:t>
            </a:r>
            <a:r>
              <a:rPr lang="cs-CZ" dirty="0"/>
              <a:t>je možno porušit, pokud jde o zachování života při život ohrožující situaci. </a:t>
            </a:r>
          </a:p>
        </p:txBody>
      </p:sp>
    </p:spTree>
    <p:extLst>
      <p:ext uri="{BB962C8B-B14F-4D97-AF65-F5344CB8AC3E}">
        <p14:creationId xmlns:p14="http://schemas.microsoft.com/office/powerpoint/2010/main" val="39543700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C0D482A-4CFB-4C92-BB3A-B1442C46E36B}"/>
              </a:ext>
            </a:extLst>
          </p:cNvPr>
          <p:cNvSpPr>
            <a:spLocks noGrp="1"/>
          </p:cNvSpPr>
          <p:nvPr>
            <p:ph type="title"/>
          </p:nvPr>
        </p:nvSpPr>
        <p:spPr/>
        <p:txBody>
          <a:bodyPr>
            <a:normAutofit/>
          </a:bodyPr>
          <a:lstStyle/>
          <a:p>
            <a:r>
              <a:rPr lang="pl-PL" sz="4000" b="1" dirty="0">
                <a:latin typeface="+mn-lt"/>
              </a:rPr>
              <a:t>ARABSKÁ KULTURA</a:t>
            </a:r>
            <a:endParaRPr lang="cs-CZ" sz="4000" b="1" dirty="0">
              <a:latin typeface="+mn-lt"/>
            </a:endParaRPr>
          </a:p>
        </p:txBody>
      </p:sp>
      <p:sp>
        <p:nvSpPr>
          <p:cNvPr id="3" name="Zástupný symbol pro obsah 2">
            <a:extLst>
              <a:ext uri="{FF2B5EF4-FFF2-40B4-BE49-F238E27FC236}">
                <a16:creationId xmlns:a16="http://schemas.microsoft.com/office/drawing/2014/main" id="{292BA405-DB56-4B87-BC03-F2D0AE927380}"/>
              </a:ext>
            </a:extLst>
          </p:cNvPr>
          <p:cNvSpPr>
            <a:spLocks noGrp="1"/>
          </p:cNvSpPr>
          <p:nvPr>
            <p:ph idx="1"/>
          </p:nvPr>
        </p:nvSpPr>
        <p:spPr/>
        <p:txBody>
          <a:bodyPr>
            <a:normAutofit fontScale="92500" lnSpcReduction="20000"/>
          </a:bodyPr>
          <a:lstStyle/>
          <a:p>
            <a:r>
              <a:rPr lang="cs-CZ" dirty="0"/>
              <a:t>Arabský svět je ta část Asie a Afriky, kde žije převážně obyvatelstvo arabské. </a:t>
            </a:r>
          </a:p>
          <a:p>
            <a:r>
              <a:rPr lang="cs-CZ" dirty="0"/>
              <a:t>Jejich sjednocujícím prvkem je islám, jelikož drtivá většina obyvatel jsou muslimové. </a:t>
            </a:r>
          </a:p>
          <a:p>
            <a:r>
              <a:rPr lang="cs-CZ" dirty="0"/>
              <a:t>Ve všech zemích světa arabského žije kolem 300 miliónů lidí, kteří mluví jedním jazykem – arabštinou, která má ale různé dialekty. </a:t>
            </a:r>
          </a:p>
          <a:p>
            <a:r>
              <a:rPr lang="cs-CZ" b="1" dirty="0"/>
              <a:t>Státy, které tvoří arabský svět</a:t>
            </a:r>
            <a:endParaRPr lang="cs-CZ" dirty="0"/>
          </a:p>
          <a:p>
            <a:r>
              <a:rPr lang="cs-CZ" b="1" dirty="0" err="1"/>
              <a:t>Maghreb</a:t>
            </a:r>
            <a:r>
              <a:rPr lang="cs-CZ" dirty="0"/>
              <a:t> – Alžírsko, Libye, Maroko, Mauritánie, Tunisko, Západní Sahara </a:t>
            </a:r>
          </a:p>
          <a:p>
            <a:r>
              <a:rPr lang="cs-CZ" b="1" dirty="0"/>
              <a:t>Levanta</a:t>
            </a:r>
            <a:r>
              <a:rPr lang="cs-CZ" dirty="0"/>
              <a:t> – Egypt, Jordánsko, Libanon, Palestina, Sýrie </a:t>
            </a:r>
          </a:p>
          <a:p>
            <a:r>
              <a:rPr lang="cs-CZ" b="1" dirty="0"/>
              <a:t>Arabský poloostrov</a:t>
            </a:r>
            <a:r>
              <a:rPr lang="cs-CZ" dirty="0"/>
              <a:t> – Bahrajn, Jemen, Katar, Omán, Saúdská Arábie, Spojené arabské   emiráty </a:t>
            </a:r>
          </a:p>
          <a:p>
            <a:r>
              <a:rPr lang="cs-CZ" dirty="0"/>
              <a:t>• </a:t>
            </a:r>
            <a:r>
              <a:rPr lang="cs-CZ" b="1" dirty="0"/>
              <a:t>Sahel</a:t>
            </a:r>
            <a:r>
              <a:rPr lang="cs-CZ" dirty="0"/>
              <a:t> – Súdán </a:t>
            </a:r>
          </a:p>
          <a:p>
            <a:endParaRPr lang="cs-CZ" dirty="0"/>
          </a:p>
        </p:txBody>
      </p:sp>
    </p:spTree>
    <p:extLst>
      <p:ext uri="{BB962C8B-B14F-4D97-AF65-F5344CB8AC3E}">
        <p14:creationId xmlns:p14="http://schemas.microsoft.com/office/powerpoint/2010/main" val="305419105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F0799AE-6FEE-4CF8-A2C5-7A0E4580FD3A}"/>
              </a:ext>
            </a:extLst>
          </p:cNvPr>
          <p:cNvSpPr>
            <a:spLocks noGrp="1"/>
          </p:cNvSpPr>
          <p:nvPr>
            <p:ph type="title"/>
          </p:nvPr>
        </p:nvSpPr>
        <p:spPr/>
        <p:txBody>
          <a:bodyPr>
            <a:normAutofit fontScale="90000"/>
          </a:bodyPr>
          <a:lstStyle/>
          <a:p>
            <a:r>
              <a:rPr lang="cs-CZ" sz="4000" b="1" dirty="0">
                <a:latin typeface="+mn-lt"/>
              </a:rPr>
              <a:t/>
            </a:r>
            <a:br>
              <a:rPr lang="cs-CZ" sz="4000" b="1" dirty="0">
                <a:latin typeface="+mn-lt"/>
              </a:rPr>
            </a:br>
            <a:r>
              <a:rPr lang="cs-CZ" sz="4000" b="1" dirty="0">
                <a:latin typeface="+mn-lt"/>
              </a:rPr>
              <a:t>Vztah k nemoci a smrti</a:t>
            </a:r>
            <a:br>
              <a:rPr lang="cs-CZ" sz="4000" b="1" dirty="0">
                <a:latin typeface="+mn-lt"/>
              </a:rPr>
            </a:br>
            <a:endParaRPr lang="cs-CZ" sz="4000" dirty="0">
              <a:latin typeface="+mn-lt"/>
            </a:endParaRPr>
          </a:p>
        </p:txBody>
      </p:sp>
      <p:sp>
        <p:nvSpPr>
          <p:cNvPr id="3" name="Zástupný symbol pro obsah 2">
            <a:extLst>
              <a:ext uri="{FF2B5EF4-FFF2-40B4-BE49-F238E27FC236}">
                <a16:creationId xmlns:a16="http://schemas.microsoft.com/office/drawing/2014/main" id="{ACAA8CB3-7AE9-4614-AC74-9CDAD9A0AAD3}"/>
              </a:ext>
            </a:extLst>
          </p:cNvPr>
          <p:cNvSpPr>
            <a:spLocks noGrp="1"/>
          </p:cNvSpPr>
          <p:nvPr>
            <p:ph idx="1"/>
          </p:nvPr>
        </p:nvSpPr>
        <p:spPr/>
        <p:txBody>
          <a:bodyPr>
            <a:normAutofit lnSpcReduction="10000"/>
          </a:bodyPr>
          <a:lstStyle/>
          <a:p>
            <a:r>
              <a:rPr lang="cs-CZ" dirty="0"/>
              <a:t>Předpisy pro pacienty vyznávající náboženství islámské jsou velmi striktní a provázejí ho po celý jeho život</a:t>
            </a:r>
          </a:p>
          <a:p>
            <a:r>
              <a:rPr lang="cs-CZ" dirty="0"/>
              <a:t>Stav nemoci nechápou jako trest za hřích, nýbrž jako zkoušku a zároveň příležitost uvědomění se. Věří, že spolu s uzdravením těla uzdraví také své srdce. </a:t>
            </a:r>
          </a:p>
          <a:p>
            <a:r>
              <a:rPr lang="cs-CZ" dirty="0"/>
              <a:t>Arabští věřící také věří tomu, že jim nemoc nabízí příležitost k tomu, aby se očistili od hříchů a sami uvádějí, že čím větší je nemoc, tím větší bude odměna. (Hájek, </a:t>
            </a:r>
            <a:r>
              <a:rPr lang="cs-CZ" dirty="0" err="1"/>
              <a:t>Bahbouh</a:t>
            </a:r>
            <a:r>
              <a:rPr lang="cs-CZ" dirty="0"/>
              <a:t> 2016) Arabové vždy věřili a věří, že uzdravení samotné je v rukou Alláha, ale také zároveň uznávají, že celý proces uzdravení je dobré svěřit do rukou člověku, tedy odborníkovi. </a:t>
            </a:r>
          </a:p>
        </p:txBody>
      </p:sp>
    </p:spTree>
    <p:extLst>
      <p:ext uri="{BB962C8B-B14F-4D97-AF65-F5344CB8AC3E}">
        <p14:creationId xmlns:p14="http://schemas.microsoft.com/office/powerpoint/2010/main" val="171808081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0682F6F-6B60-4133-AB05-E90FE055A635}"/>
              </a:ext>
            </a:extLst>
          </p:cNvPr>
          <p:cNvSpPr>
            <a:spLocks noGrp="1"/>
          </p:cNvSpPr>
          <p:nvPr>
            <p:ph type="title"/>
          </p:nvPr>
        </p:nvSpPr>
        <p:spPr/>
        <p:txBody>
          <a:bodyPr>
            <a:normAutofit/>
          </a:bodyPr>
          <a:lstStyle/>
          <a:p>
            <a:r>
              <a:rPr lang="cs-CZ" sz="4000" b="1" dirty="0">
                <a:latin typeface="+mn-lt"/>
              </a:rPr>
              <a:t>Komunikace</a:t>
            </a:r>
          </a:p>
        </p:txBody>
      </p:sp>
      <p:sp>
        <p:nvSpPr>
          <p:cNvPr id="3" name="Zástupný symbol pro obsah 2">
            <a:extLst>
              <a:ext uri="{FF2B5EF4-FFF2-40B4-BE49-F238E27FC236}">
                <a16:creationId xmlns:a16="http://schemas.microsoft.com/office/drawing/2014/main" id="{0A18A5C6-F609-4923-978E-ADEF865D61D0}"/>
              </a:ext>
            </a:extLst>
          </p:cNvPr>
          <p:cNvSpPr>
            <a:spLocks noGrp="1"/>
          </p:cNvSpPr>
          <p:nvPr>
            <p:ph idx="1"/>
          </p:nvPr>
        </p:nvSpPr>
        <p:spPr/>
        <p:txBody>
          <a:bodyPr>
            <a:normAutofit/>
          </a:bodyPr>
          <a:lstStyle/>
          <a:p>
            <a:r>
              <a:rPr lang="pl-PL" dirty="0"/>
              <a:t>Při rozhovoru s kulturně odlišnou osobou stojí za to použít neverbální způsoby komunikace a používat „řeč těla“. Je důležité, aby pacienti rozuměli otázkám a pokynům zdravotnického personálu, proto je dobré používat překladatele.</a:t>
            </a:r>
          </a:p>
          <a:p>
            <a:r>
              <a:rPr lang="pl-PL" dirty="0"/>
              <a:t>V zájmu ochrany důvěrnosti pacientů je nejlepší se vyhnout překladatelům z kruhu rodiny a přátel pacientů. Všechna doporučení by měla být vypracována jasným a jednoduchým jazykem.</a:t>
            </a:r>
          </a:p>
          <a:p>
            <a:r>
              <a:rPr lang="pl-PL" dirty="0"/>
              <a:t>Mluvte pomalu a oslovte pacienta přímo, formulujte krátké věty a používejte obvyklý hlasový tón.</a:t>
            </a:r>
          </a:p>
          <a:p>
            <a:r>
              <a:rPr lang="pl-PL" dirty="0"/>
              <a:t>Vyhněte se zvýšenému tónu hlasu nebo obtížným slovním obratům.</a:t>
            </a:r>
          </a:p>
          <a:p>
            <a:endParaRPr lang="cs-CZ" dirty="0"/>
          </a:p>
        </p:txBody>
      </p:sp>
    </p:spTree>
    <p:extLst>
      <p:ext uri="{BB962C8B-B14F-4D97-AF65-F5344CB8AC3E}">
        <p14:creationId xmlns:p14="http://schemas.microsoft.com/office/powerpoint/2010/main" val="378177291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9C5078C-F284-4642-B543-790731E4816A}"/>
              </a:ext>
            </a:extLst>
          </p:cNvPr>
          <p:cNvSpPr>
            <a:spLocks noGrp="1"/>
          </p:cNvSpPr>
          <p:nvPr>
            <p:ph type="title"/>
          </p:nvPr>
        </p:nvSpPr>
        <p:spPr/>
        <p:txBody>
          <a:bodyPr>
            <a:normAutofit/>
          </a:bodyPr>
          <a:lstStyle/>
          <a:p>
            <a:r>
              <a:rPr lang="cs-CZ" sz="4000" b="1" dirty="0"/>
              <a:t>Komunikace</a:t>
            </a:r>
          </a:p>
        </p:txBody>
      </p:sp>
      <p:sp>
        <p:nvSpPr>
          <p:cNvPr id="3" name="Zástupný symbol pro obsah 2">
            <a:extLst>
              <a:ext uri="{FF2B5EF4-FFF2-40B4-BE49-F238E27FC236}">
                <a16:creationId xmlns:a16="http://schemas.microsoft.com/office/drawing/2014/main" id="{7CCEB008-AEF1-496F-A5CC-0BFC1BB2B66B}"/>
              </a:ext>
            </a:extLst>
          </p:cNvPr>
          <p:cNvSpPr>
            <a:spLocks noGrp="1"/>
          </p:cNvSpPr>
          <p:nvPr>
            <p:ph idx="1"/>
          </p:nvPr>
        </p:nvSpPr>
        <p:spPr/>
        <p:txBody>
          <a:bodyPr>
            <a:normAutofit/>
          </a:bodyPr>
          <a:lstStyle/>
          <a:p>
            <a:r>
              <a:rPr lang="pl-PL" dirty="0"/>
              <a:t>Vždy se ujistěte, že pacient chápe doporučení zdravotnického týmu a přijímá navrhovaný léčebný plán.</a:t>
            </a:r>
          </a:p>
          <a:p>
            <a:r>
              <a:rPr lang="pl-PL" dirty="0"/>
              <a:t>Někteří pacienti se vyhnou očnímu kontaktu se zdravotnickým personálem, zejména opačného pohlaví.</a:t>
            </a:r>
          </a:p>
          <a:p>
            <a:r>
              <a:rPr lang="cs-CZ" dirty="0"/>
              <a:t>Pokud informujete o zdravotním stavu arabské ženy, musíte informovat manžela nebo jejího otce o všech ošetřovatelských a léčebných činnostech.</a:t>
            </a:r>
            <a:endParaRPr lang="pl-PL" dirty="0"/>
          </a:p>
          <a:p>
            <a:endParaRPr lang="cs-CZ" dirty="0"/>
          </a:p>
        </p:txBody>
      </p:sp>
    </p:spTree>
    <p:extLst>
      <p:ext uri="{BB962C8B-B14F-4D97-AF65-F5344CB8AC3E}">
        <p14:creationId xmlns:p14="http://schemas.microsoft.com/office/powerpoint/2010/main" val="31832078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E2A816C-A86C-407B-9F73-40ED83B88430}"/>
              </a:ext>
            </a:extLst>
          </p:cNvPr>
          <p:cNvSpPr>
            <a:spLocks noGrp="1"/>
          </p:cNvSpPr>
          <p:nvPr>
            <p:ph type="title"/>
          </p:nvPr>
        </p:nvSpPr>
        <p:spPr/>
        <p:txBody>
          <a:bodyPr>
            <a:normAutofit fontScale="90000"/>
          </a:bodyPr>
          <a:lstStyle/>
          <a:p>
            <a:r>
              <a:rPr lang="cs-CZ" sz="4000" b="1" dirty="0">
                <a:latin typeface="+mn-lt"/>
              </a:rPr>
              <a:t/>
            </a:r>
            <a:br>
              <a:rPr lang="cs-CZ" sz="4000" b="1" dirty="0">
                <a:latin typeface="+mn-lt"/>
              </a:rPr>
            </a:br>
            <a:r>
              <a:rPr lang="cs-CZ" sz="4000" b="1" dirty="0">
                <a:latin typeface="+mn-lt"/>
              </a:rPr>
              <a:t>Vztah ke zdraví a prevenci</a:t>
            </a:r>
            <a:br>
              <a:rPr lang="cs-CZ" sz="4000" b="1" dirty="0">
                <a:latin typeface="+mn-lt"/>
              </a:rPr>
            </a:br>
            <a:endParaRPr lang="cs-CZ" sz="4000" dirty="0">
              <a:latin typeface="+mn-lt"/>
            </a:endParaRPr>
          </a:p>
        </p:txBody>
      </p:sp>
      <p:sp>
        <p:nvSpPr>
          <p:cNvPr id="3" name="Zástupný symbol pro obsah 2">
            <a:extLst>
              <a:ext uri="{FF2B5EF4-FFF2-40B4-BE49-F238E27FC236}">
                <a16:creationId xmlns:a16="http://schemas.microsoft.com/office/drawing/2014/main" id="{659CC429-9AD3-4DDF-945A-B611CC66499E}"/>
              </a:ext>
            </a:extLst>
          </p:cNvPr>
          <p:cNvSpPr>
            <a:spLocks noGrp="1"/>
          </p:cNvSpPr>
          <p:nvPr>
            <p:ph idx="1"/>
          </p:nvPr>
        </p:nvSpPr>
        <p:spPr/>
        <p:txBody>
          <a:bodyPr/>
          <a:lstStyle/>
          <a:p>
            <a:r>
              <a:rPr lang="cs-CZ" b="1" dirty="0"/>
              <a:t>Péče o zdraví a prevence</a:t>
            </a:r>
          </a:p>
          <a:p>
            <a:r>
              <a:rPr lang="cs-CZ" dirty="0"/>
              <a:t>Alláh přikazuje, aby léčili své nemocné a prováděli všechna opatření k prevenci nemoci, např. střídmost, čistotu. </a:t>
            </a:r>
          </a:p>
          <a:p>
            <a:r>
              <a:rPr lang="cs-CZ" dirty="0"/>
              <a:t>Během návštěvy u příbuzných je dobrým zvykem se společně pomodlit za uzdravení nemocného člověka. </a:t>
            </a:r>
          </a:p>
          <a:p>
            <a:r>
              <a:rPr lang="cs-CZ" dirty="0"/>
              <a:t>Nemoc znamená pro Araba něco velmi negativního. Prožívá ji daleko emocionálněji, často dává bolest, najevo intenzivněji.</a:t>
            </a:r>
          </a:p>
          <a:p>
            <a:endParaRPr lang="cs-CZ" dirty="0"/>
          </a:p>
        </p:txBody>
      </p:sp>
    </p:spTree>
    <p:extLst>
      <p:ext uri="{BB962C8B-B14F-4D97-AF65-F5344CB8AC3E}">
        <p14:creationId xmlns:p14="http://schemas.microsoft.com/office/powerpoint/2010/main" val="417210318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211F640-ED1E-41C5-8066-962548B00F17}"/>
              </a:ext>
            </a:extLst>
          </p:cNvPr>
          <p:cNvSpPr>
            <a:spLocks noGrp="1"/>
          </p:cNvSpPr>
          <p:nvPr>
            <p:ph type="title"/>
          </p:nvPr>
        </p:nvSpPr>
        <p:spPr/>
        <p:txBody>
          <a:bodyPr>
            <a:normAutofit fontScale="90000"/>
          </a:bodyPr>
          <a:lstStyle/>
          <a:p>
            <a:r>
              <a:rPr lang="cs-CZ" b="1" dirty="0"/>
              <a:t/>
            </a:r>
            <a:br>
              <a:rPr lang="cs-CZ" b="1" dirty="0"/>
            </a:br>
            <a:r>
              <a:rPr lang="cs-CZ" b="1" dirty="0">
                <a:latin typeface="+mn-lt"/>
              </a:rPr>
              <a:t>Vztah k sexualitě  </a:t>
            </a:r>
            <a:r>
              <a:rPr lang="cs-CZ" b="1" dirty="0"/>
              <a:t/>
            </a:r>
            <a:br>
              <a:rPr lang="cs-CZ" b="1" dirty="0"/>
            </a:br>
            <a:endParaRPr lang="cs-CZ" dirty="0"/>
          </a:p>
        </p:txBody>
      </p:sp>
      <p:sp>
        <p:nvSpPr>
          <p:cNvPr id="3" name="Zástupný symbol pro obsah 2">
            <a:extLst>
              <a:ext uri="{FF2B5EF4-FFF2-40B4-BE49-F238E27FC236}">
                <a16:creationId xmlns:a16="http://schemas.microsoft.com/office/drawing/2014/main" id="{14D3B621-C46E-4524-9FB7-CF26CE067D6F}"/>
              </a:ext>
            </a:extLst>
          </p:cNvPr>
          <p:cNvSpPr>
            <a:spLocks noGrp="1"/>
          </p:cNvSpPr>
          <p:nvPr>
            <p:ph idx="1"/>
          </p:nvPr>
        </p:nvSpPr>
        <p:spPr/>
        <p:txBody>
          <a:bodyPr/>
          <a:lstStyle/>
          <a:p>
            <a:r>
              <a:rPr lang="cs-CZ" dirty="0"/>
              <a:t>V islámských společnostech jsou problémy týkající se sexuálního a reprodukčního zdraví zřídka diskutovány a jsou považovány za velmi citlivé téma. </a:t>
            </a:r>
          </a:p>
          <a:p>
            <a:r>
              <a:rPr lang="cs-CZ" dirty="0"/>
              <a:t>Mnoho muslimských žen má špatné znalosti o hormonální antikoncepci a proto zaujímají velmi negativní postoj k této možnosti ovlivnění početí. </a:t>
            </a:r>
          </a:p>
          <a:p>
            <a:r>
              <a:rPr lang="cs-CZ" dirty="0"/>
              <a:t>Mezi překážky v používání antikoncepce u muslimských žen patřil nedostatek základních reprodukčních znalostí, nedostatečné znalosti o antikoncepci, mylných představách a negativních postojích</a:t>
            </a:r>
          </a:p>
        </p:txBody>
      </p:sp>
    </p:spTree>
    <p:extLst>
      <p:ext uri="{BB962C8B-B14F-4D97-AF65-F5344CB8AC3E}">
        <p14:creationId xmlns:p14="http://schemas.microsoft.com/office/powerpoint/2010/main" val="268941944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BBE7FE0-CB91-4033-A37C-5065E4914007}"/>
              </a:ext>
            </a:extLst>
          </p:cNvPr>
          <p:cNvSpPr>
            <a:spLocks noGrp="1"/>
          </p:cNvSpPr>
          <p:nvPr>
            <p:ph type="title"/>
          </p:nvPr>
        </p:nvSpPr>
        <p:spPr/>
        <p:txBody>
          <a:bodyPr>
            <a:normAutofit fontScale="90000"/>
          </a:bodyPr>
          <a:lstStyle/>
          <a:p>
            <a:r>
              <a:rPr lang="cs-CZ" sz="4000" b="1" dirty="0">
                <a:latin typeface="+mn-lt"/>
              </a:rPr>
              <a:t/>
            </a:r>
            <a:br>
              <a:rPr lang="cs-CZ" sz="4000" b="1" dirty="0">
                <a:latin typeface="+mn-lt"/>
              </a:rPr>
            </a:br>
            <a:r>
              <a:rPr lang="cs-CZ" sz="4000" b="1" dirty="0">
                <a:latin typeface="+mn-lt"/>
              </a:rPr>
              <a:t>Vztah k tělesné hygieně</a:t>
            </a:r>
            <a:br>
              <a:rPr lang="cs-CZ" sz="4000" b="1" dirty="0">
                <a:latin typeface="+mn-lt"/>
              </a:rPr>
            </a:br>
            <a:endParaRPr lang="cs-CZ" sz="4000" b="1" dirty="0">
              <a:latin typeface="+mn-lt"/>
            </a:endParaRPr>
          </a:p>
        </p:txBody>
      </p:sp>
      <p:sp>
        <p:nvSpPr>
          <p:cNvPr id="3" name="Zástupný symbol pro obsah 2">
            <a:extLst>
              <a:ext uri="{FF2B5EF4-FFF2-40B4-BE49-F238E27FC236}">
                <a16:creationId xmlns:a16="http://schemas.microsoft.com/office/drawing/2014/main" id="{3A8F9D0C-4842-4119-8B8A-D4B612387657}"/>
              </a:ext>
            </a:extLst>
          </p:cNvPr>
          <p:cNvSpPr>
            <a:spLocks noGrp="1"/>
          </p:cNvSpPr>
          <p:nvPr>
            <p:ph idx="1"/>
          </p:nvPr>
        </p:nvSpPr>
        <p:spPr/>
        <p:txBody>
          <a:bodyPr>
            <a:normAutofit lnSpcReduction="10000"/>
          </a:bodyPr>
          <a:lstStyle/>
          <a:p>
            <a:r>
              <a:rPr lang="cs-CZ" dirty="0"/>
              <a:t>Platí obecné pravidlo, že se Arab „znečišťuje“ vyprazdňováním, kontaktem s tělesnými exkrety a sekrety, dotykem osoby opačného pohlaví a kontaktem s pohlavními orgány. </a:t>
            </a:r>
          </a:p>
          <a:p>
            <a:r>
              <a:rPr lang="cs-CZ" dirty="0"/>
              <a:t>K těžkému „znečištění“ dochází při pohlavním styku, při ejakulaci, při menstruaci, nebo v době šestinedělí. (Ševčíková, 2007). Pro jedince, kteří jsou poskvrněni je zapovězena modlitba, dotýkání se koránu, jeho přednes, zdržování se v mešitě</a:t>
            </a:r>
          </a:p>
          <a:p>
            <a:r>
              <a:rPr lang="cs-CZ" dirty="0"/>
              <a:t>Lehké znečištění můžeme odstranit omytím rukou a také předloktí, nohou ke kotníkům a otřením hlavy. Při znečištění těžkém je nutné celkové vykoupání nebo omytí celého těla a také vypláchnutí nosních otvorů a úst. </a:t>
            </a:r>
          </a:p>
        </p:txBody>
      </p:sp>
    </p:spTree>
    <p:extLst>
      <p:ext uri="{BB962C8B-B14F-4D97-AF65-F5344CB8AC3E}">
        <p14:creationId xmlns:p14="http://schemas.microsoft.com/office/powerpoint/2010/main" val="46149162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ECFF3E4-136F-4D43-891C-66BE077CD72F}"/>
              </a:ext>
            </a:extLst>
          </p:cNvPr>
          <p:cNvSpPr>
            <a:spLocks noGrp="1"/>
          </p:cNvSpPr>
          <p:nvPr>
            <p:ph type="title"/>
          </p:nvPr>
        </p:nvSpPr>
        <p:spPr/>
        <p:txBody>
          <a:bodyPr>
            <a:normAutofit fontScale="90000"/>
          </a:bodyPr>
          <a:lstStyle/>
          <a:p>
            <a:r>
              <a:rPr lang="cs-CZ" sz="4000" b="1" dirty="0">
                <a:latin typeface="+mn-lt"/>
              </a:rPr>
              <a:t/>
            </a:r>
            <a:br>
              <a:rPr lang="cs-CZ" sz="4000" b="1" dirty="0">
                <a:latin typeface="+mn-lt"/>
              </a:rPr>
            </a:br>
            <a:r>
              <a:rPr lang="cs-CZ" sz="4000" b="1" dirty="0">
                <a:latin typeface="+mn-lt"/>
              </a:rPr>
              <a:t>Hygienická péče v nemocnici</a:t>
            </a:r>
            <a:r>
              <a:rPr lang="cs-CZ" sz="4000" dirty="0">
                <a:latin typeface="+mn-lt"/>
              </a:rPr>
              <a:t/>
            </a:r>
            <a:br>
              <a:rPr lang="cs-CZ" sz="4000" dirty="0">
                <a:latin typeface="+mn-lt"/>
              </a:rPr>
            </a:br>
            <a:endParaRPr lang="cs-CZ" sz="4000" dirty="0">
              <a:latin typeface="+mn-lt"/>
            </a:endParaRPr>
          </a:p>
        </p:txBody>
      </p:sp>
      <p:sp>
        <p:nvSpPr>
          <p:cNvPr id="3" name="Zástupný symbol pro obsah 2">
            <a:extLst>
              <a:ext uri="{FF2B5EF4-FFF2-40B4-BE49-F238E27FC236}">
                <a16:creationId xmlns:a16="http://schemas.microsoft.com/office/drawing/2014/main" id="{806E168E-DFBB-41A1-AB2D-2267AA6B2300}"/>
              </a:ext>
            </a:extLst>
          </p:cNvPr>
          <p:cNvSpPr>
            <a:spLocks noGrp="1"/>
          </p:cNvSpPr>
          <p:nvPr>
            <p:ph idx="1"/>
          </p:nvPr>
        </p:nvSpPr>
        <p:spPr/>
        <p:txBody>
          <a:bodyPr/>
          <a:lstStyle/>
          <a:p>
            <a:r>
              <a:rPr lang="cs-CZ" dirty="0"/>
              <a:t>Pro arabského nemocného jsou např. exkrementy, krev, tělní tekutiny nečisté. </a:t>
            </a:r>
          </a:p>
          <a:p>
            <a:r>
              <a:rPr lang="cs-CZ" dirty="0"/>
              <a:t>Pokud je Arab takto znečištěn, musí následovat celkové mytí pod tekoucí vodou. </a:t>
            </a:r>
          </a:p>
          <a:p>
            <a:r>
              <a:rPr lang="cs-CZ" dirty="0"/>
              <a:t>Arab se omývá denně před modlitbami (obličej, uši, ruce, nohy). Klasická hygienická péče nikdy nenahradí mytí rituální – k tomu je nutná tekoucí voda, zachování daného pořadí při mytí i záměr mytí, proto je možné, že se muslimský pacient po hygienické péči bude chtít umýt ještě jednou, ale rituálně.</a:t>
            </a:r>
          </a:p>
          <a:p>
            <a:endParaRPr lang="cs-CZ" dirty="0"/>
          </a:p>
        </p:txBody>
      </p:sp>
    </p:spTree>
    <p:extLst>
      <p:ext uri="{BB962C8B-B14F-4D97-AF65-F5344CB8AC3E}">
        <p14:creationId xmlns:p14="http://schemas.microsoft.com/office/powerpoint/2010/main" val="32715474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705D976-BFFC-4E01-9C5A-ED3CC792B1C8}"/>
              </a:ext>
            </a:extLst>
          </p:cNvPr>
          <p:cNvSpPr>
            <a:spLocks noGrp="1"/>
          </p:cNvSpPr>
          <p:nvPr>
            <p:ph type="title"/>
          </p:nvPr>
        </p:nvSpPr>
        <p:spPr/>
        <p:txBody>
          <a:bodyPr>
            <a:normAutofit fontScale="90000"/>
          </a:bodyPr>
          <a:lstStyle/>
          <a:p>
            <a:r>
              <a:rPr lang="cs-CZ" sz="4000" b="1" cap="small" dirty="0">
                <a:latin typeface="+mn-lt"/>
              </a:rPr>
              <a:t/>
            </a:r>
            <a:br>
              <a:rPr lang="cs-CZ" sz="4000" b="1" cap="small" dirty="0">
                <a:latin typeface="+mn-lt"/>
              </a:rPr>
            </a:br>
            <a:r>
              <a:rPr lang="cs-CZ" sz="4000" b="1" cap="small" dirty="0">
                <a:latin typeface="+mn-lt"/>
              </a:rPr>
              <a:t>Stravování arabského pacienta v nemocnici</a:t>
            </a:r>
            <a:br>
              <a:rPr lang="cs-CZ" sz="4000" b="1" cap="small" dirty="0">
                <a:latin typeface="+mn-lt"/>
              </a:rPr>
            </a:br>
            <a:endParaRPr lang="cs-CZ" sz="4000" b="1" dirty="0">
              <a:latin typeface="+mn-lt"/>
            </a:endParaRPr>
          </a:p>
        </p:txBody>
      </p:sp>
      <p:sp>
        <p:nvSpPr>
          <p:cNvPr id="3" name="Zástupný symbol pro obsah 2">
            <a:extLst>
              <a:ext uri="{FF2B5EF4-FFF2-40B4-BE49-F238E27FC236}">
                <a16:creationId xmlns:a16="http://schemas.microsoft.com/office/drawing/2014/main" id="{308BCA8D-6E88-462E-A18D-CF6E8F78719F}"/>
              </a:ext>
            </a:extLst>
          </p:cNvPr>
          <p:cNvSpPr>
            <a:spLocks noGrp="1"/>
          </p:cNvSpPr>
          <p:nvPr>
            <p:ph idx="1"/>
          </p:nvPr>
        </p:nvSpPr>
        <p:spPr/>
        <p:txBody>
          <a:bodyPr/>
          <a:lstStyle/>
          <a:p>
            <a:r>
              <a:rPr lang="cs-CZ" dirty="0"/>
              <a:t>Korán zakazuje konzumaci vepřového masa včetně pokrmů připravených na tuku z vepřového masa. </a:t>
            </a:r>
          </a:p>
          <a:p>
            <a:r>
              <a:rPr lang="cs-CZ" dirty="0"/>
              <a:t>Nepodáváme věřícímu pacientovi ani hustou polévku, ve které je uzenina. </a:t>
            </a:r>
          </a:p>
          <a:p>
            <a:r>
              <a:rPr lang="cs-CZ" dirty="0"/>
              <a:t>Ortodoxní věřící nepoužije ani nůž, kterým bylo vepřové maso nakrájeno. </a:t>
            </a:r>
          </a:p>
          <a:p>
            <a:r>
              <a:rPr lang="cs-CZ" dirty="0"/>
              <a:t>Je vhodné podávat nemocnému drůbeží či hovězí maso, vyhýbáme se masu mletému. </a:t>
            </a:r>
          </a:p>
          <a:p>
            <a:r>
              <a:rPr lang="cs-CZ" dirty="0"/>
              <a:t>Nabídneme nemocnému vyváženou vegetariánskou stravu. </a:t>
            </a:r>
          </a:p>
        </p:txBody>
      </p:sp>
    </p:spTree>
    <p:extLst>
      <p:ext uri="{BB962C8B-B14F-4D97-AF65-F5344CB8AC3E}">
        <p14:creationId xmlns:p14="http://schemas.microsoft.com/office/powerpoint/2010/main" val="3553448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053FEB3-189D-40DD-A1EF-CF3FBFD11E44}"/>
              </a:ext>
            </a:extLst>
          </p:cNvPr>
          <p:cNvSpPr>
            <a:spLocks noGrp="1"/>
          </p:cNvSpPr>
          <p:nvPr>
            <p:ph type="title"/>
          </p:nvPr>
        </p:nvSpPr>
        <p:spPr/>
        <p:txBody>
          <a:bodyPr/>
          <a:lstStyle/>
          <a:p>
            <a:r>
              <a:rPr lang="cs-CZ" b="1" dirty="0">
                <a:latin typeface="+mn-lt"/>
                <a:cs typeface="Times New Roman" panose="02020603050405020304" pitchFamily="18" charset="0"/>
              </a:rPr>
              <a:t>VIETNAMCI</a:t>
            </a:r>
            <a:endParaRPr lang="cs-CZ" dirty="0">
              <a:latin typeface="+mn-lt"/>
            </a:endParaRPr>
          </a:p>
        </p:txBody>
      </p:sp>
      <p:sp>
        <p:nvSpPr>
          <p:cNvPr id="3" name="Zástupný symbol pro obsah 2">
            <a:extLst>
              <a:ext uri="{FF2B5EF4-FFF2-40B4-BE49-F238E27FC236}">
                <a16:creationId xmlns:a16="http://schemas.microsoft.com/office/drawing/2014/main" id="{89E85262-957E-4732-9333-7CD08F27B60F}"/>
              </a:ext>
            </a:extLst>
          </p:cNvPr>
          <p:cNvSpPr>
            <a:spLocks noGrp="1"/>
          </p:cNvSpPr>
          <p:nvPr>
            <p:ph idx="1"/>
          </p:nvPr>
        </p:nvSpPr>
        <p:spPr/>
        <p:txBody>
          <a:bodyPr>
            <a:normAutofit/>
          </a:bodyPr>
          <a:lstStyle/>
          <a:p>
            <a:r>
              <a:rPr lang="cs-CZ" dirty="0"/>
              <a:t>Vietnamci mají před lékařskými autoritami respekt. </a:t>
            </a:r>
          </a:p>
          <a:p>
            <a:r>
              <a:rPr lang="cs-CZ" dirty="0"/>
              <a:t>V případě zdravotní prohlídky preferují přítomnost člena rodiny. </a:t>
            </a:r>
          </a:p>
          <a:p>
            <a:r>
              <a:rPr lang="cs-CZ" dirty="0"/>
              <a:t>Vietnamci jako národ mají rádi teplo. </a:t>
            </a:r>
          </a:p>
          <a:p>
            <a:r>
              <a:rPr lang="cs-CZ" dirty="0"/>
              <a:t>Pokud je Vietnamec v depresi, člen rodiny nebo jeho přítel se ho bude snažit rozveselit vyprávěním nebo ho bude chtít přivést na jiné myšlenky. </a:t>
            </a:r>
          </a:p>
          <a:p>
            <a:endParaRPr lang="cs-CZ" dirty="0"/>
          </a:p>
        </p:txBody>
      </p:sp>
    </p:spTree>
    <p:extLst>
      <p:ext uri="{BB962C8B-B14F-4D97-AF65-F5344CB8AC3E}">
        <p14:creationId xmlns:p14="http://schemas.microsoft.com/office/powerpoint/2010/main" val="301967488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83B1E28-6C4A-4661-8AD9-EB8364516EC8}"/>
              </a:ext>
            </a:extLst>
          </p:cNvPr>
          <p:cNvSpPr>
            <a:spLocks noGrp="1"/>
          </p:cNvSpPr>
          <p:nvPr>
            <p:ph type="title"/>
          </p:nvPr>
        </p:nvSpPr>
        <p:spPr/>
        <p:txBody>
          <a:bodyPr>
            <a:normAutofit/>
          </a:bodyPr>
          <a:lstStyle/>
          <a:p>
            <a:r>
              <a:rPr lang="cs-CZ" sz="4000" b="1" dirty="0">
                <a:latin typeface="+mn-lt"/>
              </a:rPr>
              <a:t>Komunikace</a:t>
            </a:r>
          </a:p>
        </p:txBody>
      </p:sp>
      <p:sp>
        <p:nvSpPr>
          <p:cNvPr id="3" name="Zástupný symbol pro obsah 2">
            <a:extLst>
              <a:ext uri="{FF2B5EF4-FFF2-40B4-BE49-F238E27FC236}">
                <a16:creationId xmlns:a16="http://schemas.microsoft.com/office/drawing/2014/main" id="{4DC60B09-4B42-4467-91D0-7EA1DBDA1E75}"/>
              </a:ext>
            </a:extLst>
          </p:cNvPr>
          <p:cNvSpPr>
            <a:spLocks noGrp="1"/>
          </p:cNvSpPr>
          <p:nvPr>
            <p:ph idx="1"/>
          </p:nvPr>
        </p:nvSpPr>
        <p:spPr/>
        <p:txBody>
          <a:bodyPr/>
          <a:lstStyle/>
          <a:p>
            <a:r>
              <a:rPr lang="cs-CZ" dirty="0"/>
              <a:t>Formální anglický pozdrav „</a:t>
            </a:r>
            <a:r>
              <a:rPr lang="cs-CZ" dirty="0" err="1"/>
              <a:t>How</a:t>
            </a:r>
            <a:r>
              <a:rPr lang="cs-CZ" dirty="0"/>
              <a:t> are </a:t>
            </a:r>
            <a:r>
              <a:rPr lang="cs-CZ" dirty="0" err="1"/>
              <a:t>you</a:t>
            </a:r>
            <a:r>
              <a:rPr lang="cs-CZ" dirty="0"/>
              <a:t>“ je při komunikaci v anglickém jazyce velmi často užívaný a naprosto běžný,</a:t>
            </a:r>
          </a:p>
          <a:p>
            <a:r>
              <a:rPr lang="cs-CZ" dirty="0"/>
              <a:t> ba dokonce nutný.</a:t>
            </a:r>
          </a:p>
          <a:p>
            <a:r>
              <a:rPr lang="cs-CZ" dirty="0"/>
              <a:t> I přesto, že jednání mohou probíhat v angličtině, je zdvořilé pozdravit arabsky, tedy „</a:t>
            </a:r>
            <a:r>
              <a:rPr lang="cs-CZ" dirty="0" err="1"/>
              <a:t>salam</a:t>
            </a:r>
            <a:r>
              <a:rPr lang="cs-CZ" dirty="0"/>
              <a:t> </a:t>
            </a:r>
            <a:r>
              <a:rPr lang="cs-CZ" dirty="0" err="1"/>
              <a:t>alejkum</a:t>
            </a:r>
            <a:r>
              <a:rPr lang="cs-CZ" dirty="0"/>
              <a:t>“ („mír s Tebou“), potažmo na tento pozdrav od partnera odpovědět „</a:t>
            </a:r>
            <a:r>
              <a:rPr lang="cs-CZ" dirty="0" err="1"/>
              <a:t>alejkum</a:t>
            </a:r>
            <a:r>
              <a:rPr lang="cs-CZ" dirty="0"/>
              <a:t> </a:t>
            </a:r>
            <a:r>
              <a:rPr lang="cs-CZ" dirty="0" err="1"/>
              <a:t>salam</a:t>
            </a:r>
            <a:r>
              <a:rPr lang="cs-CZ" dirty="0"/>
              <a:t>“. </a:t>
            </a:r>
          </a:p>
          <a:p>
            <a:r>
              <a:rPr lang="cs-CZ" dirty="0"/>
              <a:t>Za méně formální rozloučení se považuje  </a:t>
            </a:r>
            <a:r>
              <a:rPr lang="cs-CZ" dirty="0" err="1"/>
              <a:t>másalama</a:t>
            </a:r>
            <a:r>
              <a:rPr lang="cs-CZ" dirty="0"/>
              <a:t>“. (</a:t>
            </a:r>
            <a:r>
              <a:rPr lang="cs-CZ" dirty="0" err="1"/>
              <a:t>Mrlínová</a:t>
            </a:r>
            <a:r>
              <a:rPr lang="cs-CZ" dirty="0"/>
              <a:t>, 2008)</a:t>
            </a:r>
          </a:p>
          <a:p>
            <a:endParaRPr lang="cs-CZ" dirty="0"/>
          </a:p>
        </p:txBody>
      </p:sp>
    </p:spTree>
    <p:extLst>
      <p:ext uri="{BB962C8B-B14F-4D97-AF65-F5344CB8AC3E}">
        <p14:creationId xmlns:p14="http://schemas.microsoft.com/office/powerpoint/2010/main" val="346794545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9F6E884-8E9B-4905-BAB2-6150FEB0DD3C}"/>
              </a:ext>
            </a:extLst>
          </p:cNvPr>
          <p:cNvSpPr>
            <a:spLocks noGrp="1"/>
          </p:cNvSpPr>
          <p:nvPr>
            <p:ph type="title"/>
          </p:nvPr>
        </p:nvSpPr>
        <p:spPr/>
        <p:txBody>
          <a:bodyPr>
            <a:normAutofit/>
          </a:bodyPr>
          <a:lstStyle/>
          <a:p>
            <a:r>
              <a:rPr lang="cs-CZ" sz="4000" b="1" dirty="0">
                <a:latin typeface="+mn-lt"/>
              </a:rPr>
              <a:t>Vztah k nemoci a smrti</a:t>
            </a:r>
          </a:p>
        </p:txBody>
      </p:sp>
      <p:sp>
        <p:nvSpPr>
          <p:cNvPr id="3" name="Zástupný symbol pro obsah 2">
            <a:extLst>
              <a:ext uri="{FF2B5EF4-FFF2-40B4-BE49-F238E27FC236}">
                <a16:creationId xmlns:a16="http://schemas.microsoft.com/office/drawing/2014/main" id="{17CA2FAD-AEDB-41A3-8631-E301AC634FF5}"/>
              </a:ext>
            </a:extLst>
          </p:cNvPr>
          <p:cNvSpPr>
            <a:spLocks noGrp="1"/>
          </p:cNvSpPr>
          <p:nvPr>
            <p:ph idx="1"/>
          </p:nvPr>
        </p:nvSpPr>
        <p:spPr/>
        <p:txBody>
          <a:bodyPr>
            <a:normAutofit/>
          </a:bodyPr>
          <a:lstStyle/>
          <a:p>
            <a:r>
              <a:rPr lang="cs-CZ" dirty="0"/>
              <a:t>Smrt je doprovázena často přechodovými rituály. </a:t>
            </a:r>
          </a:p>
          <a:p>
            <a:endParaRPr lang="cs-CZ" dirty="0"/>
          </a:p>
          <a:p>
            <a:r>
              <a:rPr lang="cs-CZ" dirty="0"/>
              <a:t>Smrt dobrovolná je nečistá a se zesnulým se i po smrti zachází jinak než, kdyby zemřel obvyklou smrtí. </a:t>
            </a:r>
          </a:p>
          <a:p>
            <a:endParaRPr lang="cs-CZ" dirty="0"/>
          </a:p>
          <a:p>
            <a:r>
              <a:rPr lang="cs-CZ" dirty="0"/>
              <a:t>Smrt, která přichází neočekávaně, nahání strach z návratu duše, která na konec na tomto světě nebyla připravena. </a:t>
            </a:r>
          </a:p>
          <a:p>
            <a:endParaRPr lang="cs-CZ" dirty="0"/>
          </a:p>
        </p:txBody>
      </p:sp>
    </p:spTree>
    <p:extLst>
      <p:ext uri="{BB962C8B-B14F-4D97-AF65-F5344CB8AC3E}">
        <p14:creationId xmlns:p14="http://schemas.microsoft.com/office/powerpoint/2010/main" val="162645241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9F6E884-8E9B-4905-BAB2-6150FEB0DD3C}"/>
              </a:ext>
            </a:extLst>
          </p:cNvPr>
          <p:cNvSpPr>
            <a:spLocks noGrp="1"/>
          </p:cNvSpPr>
          <p:nvPr>
            <p:ph type="title"/>
          </p:nvPr>
        </p:nvSpPr>
        <p:spPr/>
        <p:txBody>
          <a:bodyPr>
            <a:normAutofit/>
          </a:bodyPr>
          <a:lstStyle/>
          <a:p>
            <a:r>
              <a:rPr lang="cs-CZ" sz="4000" b="1" dirty="0">
                <a:latin typeface="+mn-lt"/>
              </a:rPr>
              <a:t>Vztah k nemoci a smrti</a:t>
            </a:r>
          </a:p>
        </p:txBody>
      </p:sp>
      <p:sp>
        <p:nvSpPr>
          <p:cNvPr id="3" name="Zástupný symbol pro obsah 2">
            <a:extLst>
              <a:ext uri="{FF2B5EF4-FFF2-40B4-BE49-F238E27FC236}">
                <a16:creationId xmlns:a16="http://schemas.microsoft.com/office/drawing/2014/main" id="{17CA2FAD-AEDB-41A3-8631-E301AC634FF5}"/>
              </a:ext>
            </a:extLst>
          </p:cNvPr>
          <p:cNvSpPr>
            <a:spLocks noGrp="1"/>
          </p:cNvSpPr>
          <p:nvPr>
            <p:ph idx="1"/>
          </p:nvPr>
        </p:nvSpPr>
        <p:spPr/>
        <p:txBody>
          <a:bodyPr>
            <a:normAutofit/>
          </a:bodyPr>
          <a:lstStyle/>
          <a:p>
            <a:r>
              <a:rPr lang="cs-CZ" dirty="0"/>
              <a:t>Obava z návratu duše člověka, který zemřel nepřipraven, rovněž souvisí s působením zlých démonů a nečistých sil. </a:t>
            </a:r>
          </a:p>
          <a:p>
            <a:r>
              <a:rPr lang="cs-CZ" dirty="0"/>
              <a:t>Nepřipravenost na smrt znamená potenciálně snazší podlehnutí duše nebožtíka zlým démonům (tělo není chráněno svátostí).</a:t>
            </a:r>
          </a:p>
          <a:p>
            <a:r>
              <a:rPr lang="cs-CZ" dirty="0"/>
              <a:t> Smrt starého člověka je spojena s jeho přípravou na umírání a konec. Přichází kněz, dochází k obřadu svátosti smíření, k loučení s bližními apod. Opět jde o stejná či velmi podobná přesvědčení a rituály, jak je známe z názorů křesťanů kdekoli na světě, tedy i v ČR. </a:t>
            </a:r>
          </a:p>
          <a:p>
            <a:endParaRPr lang="cs-CZ" dirty="0"/>
          </a:p>
        </p:txBody>
      </p:sp>
    </p:spTree>
    <p:extLst>
      <p:ext uri="{BB962C8B-B14F-4D97-AF65-F5344CB8AC3E}">
        <p14:creationId xmlns:p14="http://schemas.microsoft.com/office/powerpoint/2010/main" val="96338649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F56FD59-5CCB-493E-91FF-2EEF73C2C7E9}"/>
              </a:ext>
            </a:extLst>
          </p:cNvPr>
          <p:cNvSpPr>
            <a:spLocks noGrp="1"/>
          </p:cNvSpPr>
          <p:nvPr>
            <p:ph type="title"/>
          </p:nvPr>
        </p:nvSpPr>
        <p:spPr/>
        <p:txBody>
          <a:bodyPr>
            <a:normAutofit/>
          </a:bodyPr>
          <a:lstStyle/>
          <a:p>
            <a:r>
              <a:rPr lang="cs-CZ" sz="4000" b="1" dirty="0">
                <a:latin typeface="+mn-lt"/>
              </a:rPr>
              <a:t>ROMOVÉ</a:t>
            </a:r>
          </a:p>
        </p:txBody>
      </p:sp>
      <p:sp>
        <p:nvSpPr>
          <p:cNvPr id="3" name="Zástupný symbol pro obsah 2">
            <a:extLst>
              <a:ext uri="{FF2B5EF4-FFF2-40B4-BE49-F238E27FC236}">
                <a16:creationId xmlns:a16="http://schemas.microsoft.com/office/drawing/2014/main" id="{3C2C9B0B-5056-4187-95FB-F10B992D55E6}"/>
              </a:ext>
            </a:extLst>
          </p:cNvPr>
          <p:cNvSpPr>
            <a:spLocks noGrp="1"/>
          </p:cNvSpPr>
          <p:nvPr>
            <p:ph idx="1"/>
          </p:nvPr>
        </p:nvSpPr>
        <p:spPr/>
        <p:txBody>
          <a:bodyPr>
            <a:normAutofit fontScale="92500" lnSpcReduction="10000"/>
          </a:bodyPr>
          <a:lstStyle/>
          <a:p>
            <a:r>
              <a:rPr lang="cs-CZ" b="1" dirty="0"/>
              <a:t>Obecná charakteristika</a:t>
            </a:r>
          </a:p>
          <a:p>
            <a:r>
              <a:rPr lang="cs-CZ" dirty="0"/>
              <a:t>Prameny hovoří o přítomnosti Romů v Evropě od 14. století, do Čech a na Moravu se Romové dostali v 15. století. </a:t>
            </a:r>
          </a:p>
          <a:p>
            <a:r>
              <a:rPr lang="cs-CZ" dirty="0"/>
              <a:t>Dále směřovali do Německa, Francie a Španělska. </a:t>
            </a:r>
          </a:p>
          <a:p>
            <a:r>
              <a:rPr lang="cs-CZ" dirty="0"/>
              <a:t>Již ve Středověku budili Romové nedůvěru svým odlišným zjevem, povahou a neznámými zvyklostmi. </a:t>
            </a:r>
          </a:p>
          <a:p>
            <a:r>
              <a:rPr lang="cs-CZ" dirty="0"/>
              <a:t>K tomu se přidružovaly příležitostné krádeže a pytláctví, které jim zajišťovaly obživu, neboť Romové nevlastnili půdu a putovali z místa na místo. Počáteční nepochopení brzy přerostlo v otevřenou averzi. Následná staletí byla pro Romy obdobím represí a pronásledování (Horváthová, 1999, s. 17–20).</a:t>
            </a:r>
          </a:p>
          <a:p>
            <a:endParaRPr lang="cs-CZ" dirty="0"/>
          </a:p>
        </p:txBody>
      </p:sp>
    </p:spTree>
    <p:extLst>
      <p:ext uri="{BB962C8B-B14F-4D97-AF65-F5344CB8AC3E}">
        <p14:creationId xmlns:p14="http://schemas.microsoft.com/office/powerpoint/2010/main" val="69829594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5C086C3-B965-4D42-83CE-0E173D22AC38}"/>
              </a:ext>
            </a:extLst>
          </p:cNvPr>
          <p:cNvSpPr>
            <a:spLocks noGrp="1"/>
          </p:cNvSpPr>
          <p:nvPr>
            <p:ph type="title"/>
          </p:nvPr>
        </p:nvSpPr>
        <p:spPr/>
        <p:txBody>
          <a:bodyPr>
            <a:normAutofit/>
          </a:bodyPr>
          <a:lstStyle/>
          <a:p>
            <a:r>
              <a:rPr lang="cs-CZ" sz="4000" b="1" dirty="0">
                <a:latin typeface="+mn-lt"/>
              </a:rPr>
              <a:t>Komunikace</a:t>
            </a:r>
          </a:p>
        </p:txBody>
      </p:sp>
      <p:sp>
        <p:nvSpPr>
          <p:cNvPr id="3" name="Zástupný symbol pro obsah 2">
            <a:extLst>
              <a:ext uri="{FF2B5EF4-FFF2-40B4-BE49-F238E27FC236}">
                <a16:creationId xmlns:a16="http://schemas.microsoft.com/office/drawing/2014/main" id="{165076BA-FC1F-475B-807C-69921A0D8EE9}"/>
              </a:ext>
            </a:extLst>
          </p:cNvPr>
          <p:cNvSpPr>
            <a:spLocks noGrp="1"/>
          </p:cNvSpPr>
          <p:nvPr>
            <p:ph idx="1"/>
          </p:nvPr>
        </p:nvSpPr>
        <p:spPr/>
        <p:txBody>
          <a:bodyPr>
            <a:normAutofit/>
          </a:bodyPr>
          <a:lstStyle/>
          <a:p>
            <a:r>
              <a:rPr lang="cs-CZ" dirty="0"/>
              <a:t>Způsob neverbální a verbální komunikace je velmi živý a emotivní.</a:t>
            </a:r>
          </a:p>
          <a:p>
            <a:r>
              <a:rPr lang="cs-CZ" dirty="0"/>
              <a:t>V komunikaci se odráží jejich temperament (hlasitá intonace – křik, gestikulace), a proto tyto komunikační prostředky používají, aby zdůraznili svůj verbální projev (Nováková, 2012). </a:t>
            </a:r>
          </a:p>
          <a:p>
            <a:pPr lvl="0"/>
            <a:r>
              <a:rPr lang="cs-CZ" dirty="0"/>
              <a:t>Nemají rádi déle trvající oční kontakt.</a:t>
            </a:r>
          </a:p>
          <a:p>
            <a:pPr lvl="0"/>
            <a:r>
              <a:rPr lang="cs-CZ" dirty="0"/>
              <a:t>Ke svému životu potřebují zejména širokou rodinu.</a:t>
            </a:r>
          </a:p>
          <a:p>
            <a:pPr lvl="0"/>
            <a:r>
              <a:rPr lang="cs-CZ" dirty="0"/>
              <a:t>V období nemoci mají Romové slabou vůli a nedokážou být vytrvalí ani trpěliví pacienti.</a:t>
            </a:r>
          </a:p>
          <a:p>
            <a:endParaRPr lang="cs-CZ" dirty="0"/>
          </a:p>
        </p:txBody>
      </p:sp>
    </p:spTree>
    <p:extLst>
      <p:ext uri="{BB962C8B-B14F-4D97-AF65-F5344CB8AC3E}">
        <p14:creationId xmlns:p14="http://schemas.microsoft.com/office/powerpoint/2010/main" val="378834556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72C662E-2300-4EF6-91A1-CC4C682BDC30}"/>
              </a:ext>
            </a:extLst>
          </p:cNvPr>
          <p:cNvSpPr>
            <a:spLocks noGrp="1"/>
          </p:cNvSpPr>
          <p:nvPr>
            <p:ph type="title"/>
          </p:nvPr>
        </p:nvSpPr>
        <p:spPr/>
        <p:txBody>
          <a:bodyPr>
            <a:normAutofit/>
          </a:bodyPr>
          <a:lstStyle/>
          <a:p>
            <a:r>
              <a:rPr lang="cs-CZ" sz="4000" b="1" dirty="0">
                <a:latin typeface="+mn-lt"/>
              </a:rPr>
              <a:t>Stravování</a:t>
            </a:r>
          </a:p>
        </p:txBody>
      </p:sp>
      <p:sp>
        <p:nvSpPr>
          <p:cNvPr id="3" name="Zástupný symbol pro obsah 2">
            <a:extLst>
              <a:ext uri="{FF2B5EF4-FFF2-40B4-BE49-F238E27FC236}">
                <a16:creationId xmlns:a16="http://schemas.microsoft.com/office/drawing/2014/main" id="{74858490-05EE-4B02-B0E3-37DFBBBA5F12}"/>
              </a:ext>
            </a:extLst>
          </p:cNvPr>
          <p:cNvSpPr>
            <a:spLocks noGrp="1"/>
          </p:cNvSpPr>
          <p:nvPr>
            <p:ph idx="1"/>
          </p:nvPr>
        </p:nvSpPr>
        <p:spPr/>
        <p:txBody>
          <a:bodyPr/>
          <a:lstStyle/>
          <a:p>
            <a:r>
              <a:rPr lang="cs-CZ" dirty="0"/>
              <a:t>Oblast stravování romské minority velmi dobře vystihuje následující citace (</a:t>
            </a:r>
            <a:r>
              <a:rPr lang="cs-CZ" dirty="0" err="1"/>
              <a:t>Oláhová</a:t>
            </a:r>
            <a:r>
              <a:rPr lang="cs-CZ" dirty="0"/>
              <a:t>, 2000, s. 7): „Rom může být chudý jako kostelní myš, ale jídla musí mít dost i za cenu, že zítra nezbude nic.“</a:t>
            </a:r>
          </a:p>
          <a:p>
            <a:r>
              <a:rPr lang="cs-CZ" dirty="0"/>
              <a:t> Uvedené naznačuje obvyklé stravovací návyky. Jídlo nebývalo pravidelným rituálem, přesto však bylo úzce spojené s postavením rodiny (Šišková a kol., 2001; Prokešová, 2010). </a:t>
            </a:r>
          </a:p>
          <a:p>
            <a:r>
              <a:rPr lang="cs-CZ" dirty="0"/>
              <a:t>Jedlo se pouze tehdy, pokud bylo co, tedy zpravidla jedenkrát denně. Složení stravy zcela záviselo na podmínkách a možnostech prostředí, v němž se Romové vyskytovali </a:t>
            </a:r>
          </a:p>
        </p:txBody>
      </p:sp>
    </p:spTree>
    <p:extLst>
      <p:ext uri="{BB962C8B-B14F-4D97-AF65-F5344CB8AC3E}">
        <p14:creationId xmlns:p14="http://schemas.microsoft.com/office/powerpoint/2010/main" val="9470445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6F75F6C-50BF-4C76-AFDB-F38B49C10385}"/>
              </a:ext>
            </a:extLst>
          </p:cNvPr>
          <p:cNvSpPr>
            <a:spLocks noGrp="1"/>
          </p:cNvSpPr>
          <p:nvPr>
            <p:ph type="title"/>
          </p:nvPr>
        </p:nvSpPr>
        <p:spPr/>
        <p:txBody>
          <a:bodyPr>
            <a:normAutofit/>
          </a:bodyPr>
          <a:lstStyle/>
          <a:p>
            <a:r>
              <a:rPr lang="cs-CZ" sz="4000" b="1" dirty="0">
                <a:latin typeface="+mn-lt"/>
              </a:rPr>
              <a:t>ROMOVÉ</a:t>
            </a:r>
          </a:p>
        </p:txBody>
      </p:sp>
      <p:sp>
        <p:nvSpPr>
          <p:cNvPr id="3" name="Zástupný symbol pro obsah 2">
            <a:extLst>
              <a:ext uri="{FF2B5EF4-FFF2-40B4-BE49-F238E27FC236}">
                <a16:creationId xmlns:a16="http://schemas.microsoft.com/office/drawing/2014/main" id="{07655C3D-BF6E-4D3D-BA86-1C59712F53C7}"/>
              </a:ext>
            </a:extLst>
          </p:cNvPr>
          <p:cNvSpPr>
            <a:spLocks noGrp="1"/>
          </p:cNvSpPr>
          <p:nvPr>
            <p:ph idx="1"/>
          </p:nvPr>
        </p:nvSpPr>
        <p:spPr/>
        <p:txBody>
          <a:bodyPr/>
          <a:lstStyle/>
          <a:p>
            <a:r>
              <a:rPr lang="cs-CZ" dirty="0"/>
              <a:t>Odhaduje se, že až 90 % všech práceschopných Romů ze sociálně vyloučených lokalit nemá zaměstnání.  A tito jsou nezaměstnáni dlouhodobě. V přibližně 300 existujících romských osadách narůstá chudoba, vznikají tu nová obydlí – chatrče často bez základního vybavení, tekoucí vody a elektřiny. S tím souvisí zhoršování zdravotního stavu, nárůst dalších negativních jevů (alkoholismus, kriminalita) na jedné straně a nárůst netolerance a xenofobie majority na straně druhé.</a:t>
            </a:r>
          </a:p>
          <a:p>
            <a:r>
              <a:rPr lang="cs-CZ" dirty="0"/>
              <a:t>Sociálně vyloučené lokality jsou od majoritní společnosti odděleny většinou také prostorově, nacházejíce se v okrajových částech obcí. </a:t>
            </a:r>
          </a:p>
        </p:txBody>
      </p:sp>
    </p:spTree>
    <p:extLst>
      <p:ext uri="{BB962C8B-B14F-4D97-AF65-F5344CB8AC3E}">
        <p14:creationId xmlns:p14="http://schemas.microsoft.com/office/powerpoint/2010/main" val="313148883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B964343-CC38-4743-AA4F-D679C5481519}"/>
              </a:ext>
            </a:extLst>
          </p:cNvPr>
          <p:cNvSpPr>
            <a:spLocks noGrp="1"/>
          </p:cNvSpPr>
          <p:nvPr>
            <p:ph type="title"/>
          </p:nvPr>
        </p:nvSpPr>
        <p:spPr/>
        <p:txBody>
          <a:bodyPr>
            <a:normAutofit/>
          </a:bodyPr>
          <a:lstStyle/>
          <a:p>
            <a:r>
              <a:rPr lang="cs-CZ" sz="4000" b="1" dirty="0">
                <a:latin typeface="+mn-lt"/>
              </a:rPr>
              <a:t>ROMOVÉ</a:t>
            </a:r>
            <a:endParaRPr lang="cs-CZ" sz="4000" dirty="0">
              <a:latin typeface="+mn-lt"/>
            </a:endParaRPr>
          </a:p>
        </p:txBody>
      </p:sp>
      <p:sp>
        <p:nvSpPr>
          <p:cNvPr id="3" name="Zástupný symbol pro obsah 2">
            <a:extLst>
              <a:ext uri="{FF2B5EF4-FFF2-40B4-BE49-F238E27FC236}">
                <a16:creationId xmlns:a16="http://schemas.microsoft.com/office/drawing/2014/main" id="{C4DA8754-D363-4F2B-AA02-5C1C5B614EFE}"/>
              </a:ext>
            </a:extLst>
          </p:cNvPr>
          <p:cNvSpPr>
            <a:spLocks noGrp="1"/>
          </p:cNvSpPr>
          <p:nvPr>
            <p:ph idx="1"/>
          </p:nvPr>
        </p:nvSpPr>
        <p:spPr/>
        <p:txBody>
          <a:bodyPr/>
          <a:lstStyle/>
          <a:p>
            <a:r>
              <a:rPr lang="cs-CZ" dirty="0"/>
              <a:t>Nejdůležitější hodnotou ženy je její plodnost, protože dle toho, kolik dětí přivede na svět, roste její postavení v rodině (</a:t>
            </a:r>
            <a:r>
              <a:rPr lang="cs-CZ" dirty="0" err="1"/>
              <a:t>Kajanová</a:t>
            </a:r>
            <a:r>
              <a:rPr lang="cs-CZ" dirty="0"/>
              <a:t> a kol., 2015). </a:t>
            </a:r>
          </a:p>
          <a:p>
            <a:r>
              <a:rPr lang="cs-CZ" dirty="0"/>
              <a:t>Těhotenství je vždy vítané, čím více dětí manželé mají, tím se zvyšuje prestiž jejich rodin (Koptíková, 2012). </a:t>
            </a:r>
          </a:p>
          <a:p>
            <a:r>
              <a:rPr lang="cs-CZ" dirty="0"/>
              <a:t>V minulosti se v tomto období spojeném s těhotenstvím a porodem dodržovaly různé zvyky, ale v dnešní době zcela vymizely (</a:t>
            </a:r>
            <a:r>
              <a:rPr lang="cs-CZ" dirty="0" err="1"/>
              <a:t>Reidingerová</a:t>
            </a:r>
            <a:r>
              <a:rPr lang="cs-CZ" dirty="0"/>
              <a:t>, 2009). </a:t>
            </a:r>
          </a:p>
        </p:txBody>
      </p:sp>
    </p:spTree>
    <p:extLst>
      <p:ext uri="{BB962C8B-B14F-4D97-AF65-F5344CB8AC3E}">
        <p14:creationId xmlns:p14="http://schemas.microsoft.com/office/powerpoint/2010/main" val="224315097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7A7D16F-949A-4DCD-B087-F648767551E4}"/>
              </a:ext>
            </a:extLst>
          </p:cNvPr>
          <p:cNvSpPr>
            <a:spLocks noGrp="1"/>
          </p:cNvSpPr>
          <p:nvPr>
            <p:ph type="title"/>
          </p:nvPr>
        </p:nvSpPr>
        <p:spPr/>
        <p:txBody>
          <a:bodyPr>
            <a:normAutofit/>
          </a:bodyPr>
          <a:lstStyle/>
          <a:p>
            <a:r>
              <a:rPr lang="cs-CZ" sz="4000" b="1" dirty="0">
                <a:latin typeface="+mn-lt"/>
              </a:rPr>
              <a:t>ROMOVÉ</a:t>
            </a:r>
            <a:endParaRPr lang="cs-CZ" sz="4000" dirty="0">
              <a:latin typeface="+mn-lt"/>
            </a:endParaRPr>
          </a:p>
        </p:txBody>
      </p:sp>
      <p:sp>
        <p:nvSpPr>
          <p:cNvPr id="3" name="Zástupný symbol pro obsah 2">
            <a:extLst>
              <a:ext uri="{FF2B5EF4-FFF2-40B4-BE49-F238E27FC236}">
                <a16:creationId xmlns:a16="http://schemas.microsoft.com/office/drawing/2014/main" id="{7AA7E83F-CC03-457A-8A66-DF1F7A802E71}"/>
              </a:ext>
            </a:extLst>
          </p:cNvPr>
          <p:cNvSpPr>
            <a:spLocks noGrp="1"/>
          </p:cNvSpPr>
          <p:nvPr>
            <p:ph idx="1"/>
          </p:nvPr>
        </p:nvSpPr>
        <p:spPr/>
        <p:txBody>
          <a:bodyPr>
            <a:normAutofit/>
          </a:bodyPr>
          <a:lstStyle/>
          <a:p>
            <a:r>
              <a:rPr lang="cs-CZ" dirty="0"/>
              <a:t>Dnes ženy rodí obvykle v porodnicích. Když je žena na porodním sále, několik členů z rodiny netrpělivě čeká na chodbě v porodnici (Koptíková, 2012). </a:t>
            </a:r>
          </a:p>
          <a:p>
            <a:r>
              <a:rPr lang="cs-CZ" dirty="0"/>
              <a:t>Miminko po narození chtějí všichni vidět a přivítat se s ním, proto se setkáváme s hojnými počty rodinného příbuzenstva. </a:t>
            </a:r>
          </a:p>
          <a:p>
            <a:r>
              <a:rPr lang="cs-CZ" dirty="0"/>
              <a:t>Romové tím dávají najevo, že dítě přijímají do svého rodinného kruhu (</a:t>
            </a:r>
            <a:r>
              <a:rPr lang="cs-CZ" dirty="0" err="1"/>
              <a:t>Kaleja</a:t>
            </a:r>
            <a:r>
              <a:rPr lang="cs-CZ" dirty="0"/>
              <a:t> a Knejp, 2009).  </a:t>
            </a:r>
          </a:p>
        </p:txBody>
      </p:sp>
    </p:spTree>
    <p:extLst>
      <p:ext uri="{BB962C8B-B14F-4D97-AF65-F5344CB8AC3E}">
        <p14:creationId xmlns:p14="http://schemas.microsoft.com/office/powerpoint/2010/main" val="319207687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7A7D16F-949A-4DCD-B087-F648767551E4}"/>
              </a:ext>
            </a:extLst>
          </p:cNvPr>
          <p:cNvSpPr>
            <a:spLocks noGrp="1"/>
          </p:cNvSpPr>
          <p:nvPr>
            <p:ph type="title"/>
          </p:nvPr>
        </p:nvSpPr>
        <p:spPr/>
        <p:txBody>
          <a:bodyPr/>
          <a:lstStyle/>
          <a:p>
            <a:r>
              <a:rPr lang="cs-CZ" b="1" dirty="0"/>
              <a:t>ROMOVÉ</a:t>
            </a:r>
            <a:endParaRPr lang="cs-CZ" dirty="0"/>
          </a:p>
        </p:txBody>
      </p:sp>
      <p:sp>
        <p:nvSpPr>
          <p:cNvPr id="3" name="Zástupný symbol pro obsah 2">
            <a:extLst>
              <a:ext uri="{FF2B5EF4-FFF2-40B4-BE49-F238E27FC236}">
                <a16:creationId xmlns:a16="http://schemas.microsoft.com/office/drawing/2014/main" id="{7AA7E83F-CC03-457A-8A66-DF1F7A802E71}"/>
              </a:ext>
            </a:extLst>
          </p:cNvPr>
          <p:cNvSpPr>
            <a:spLocks noGrp="1"/>
          </p:cNvSpPr>
          <p:nvPr>
            <p:ph idx="1"/>
          </p:nvPr>
        </p:nvSpPr>
        <p:spPr/>
        <p:txBody>
          <a:bodyPr>
            <a:normAutofit/>
          </a:bodyPr>
          <a:lstStyle/>
          <a:p>
            <a:endParaRPr lang="cs-CZ" dirty="0"/>
          </a:p>
          <a:p>
            <a:r>
              <a:rPr lang="cs-CZ" dirty="0"/>
              <a:t>Těhotenství a narození dítěte je pro romskou rodinu velká událost. Romské matky milují své děti až nekriticky. </a:t>
            </a:r>
          </a:p>
          <a:p>
            <a:r>
              <a:rPr lang="cs-CZ" dirty="0"/>
              <a:t>K tomu přistupuje psychická nezralost matek </a:t>
            </a:r>
            <a:endParaRPr lang="cs-CZ" dirty="0" smtClean="0"/>
          </a:p>
          <a:p>
            <a:r>
              <a:rPr lang="cs-CZ" dirty="0" smtClean="0"/>
              <a:t>(</a:t>
            </a:r>
            <a:r>
              <a:rPr lang="cs-CZ" dirty="0"/>
              <a:t>6 % rodiček je mezi 14–16 roky, což je třikrát více než u neromských matek, asi 19 % žen rodí poprvé v šestnácti letech). </a:t>
            </a:r>
          </a:p>
          <a:p>
            <a:r>
              <a:rPr lang="cs-CZ" dirty="0"/>
              <a:t>Až 60 % dětí v dětských domovech je romského původu, z nichž téměř polovina jsou děti svobodných matek. </a:t>
            </a:r>
          </a:p>
        </p:txBody>
      </p:sp>
    </p:spTree>
    <p:extLst>
      <p:ext uri="{BB962C8B-B14F-4D97-AF65-F5344CB8AC3E}">
        <p14:creationId xmlns:p14="http://schemas.microsoft.com/office/powerpoint/2010/main" val="38507588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F8A4800-C638-4C3E-AECB-085D362A42D4}"/>
              </a:ext>
            </a:extLst>
          </p:cNvPr>
          <p:cNvSpPr>
            <a:spLocks noGrp="1"/>
          </p:cNvSpPr>
          <p:nvPr>
            <p:ph type="title"/>
          </p:nvPr>
        </p:nvSpPr>
        <p:spPr>
          <a:xfrm>
            <a:off x="838200" y="365126"/>
            <a:ext cx="10515600" cy="740468"/>
          </a:xfrm>
        </p:spPr>
        <p:txBody>
          <a:bodyPr>
            <a:normAutofit/>
          </a:bodyPr>
          <a:lstStyle/>
          <a:p>
            <a:r>
              <a:rPr lang="cs-CZ" sz="4000" b="1" dirty="0">
                <a:latin typeface="+mn-lt"/>
                <a:cs typeface="Times New Roman" panose="02020603050405020304" pitchFamily="18" charset="0"/>
              </a:rPr>
              <a:t>VIETNAMCI</a:t>
            </a:r>
            <a:endParaRPr lang="cs-CZ" sz="4000" b="1" dirty="0">
              <a:latin typeface="+mn-lt"/>
            </a:endParaRPr>
          </a:p>
        </p:txBody>
      </p:sp>
      <p:sp>
        <p:nvSpPr>
          <p:cNvPr id="3" name="Zástupný symbol pro obsah 2">
            <a:extLst>
              <a:ext uri="{FF2B5EF4-FFF2-40B4-BE49-F238E27FC236}">
                <a16:creationId xmlns:a16="http://schemas.microsoft.com/office/drawing/2014/main" id="{9433E001-ED79-4396-8D72-B6CBB3C1B855}"/>
              </a:ext>
            </a:extLst>
          </p:cNvPr>
          <p:cNvSpPr>
            <a:spLocks noGrp="1"/>
          </p:cNvSpPr>
          <p:nvPr>
            <p:ph idx="1"/>
          </p:nvPr>
        </p:nvSpPr>
        <p:spPr/>
        <p:txBody>
          <a:bodyPr>
            <a:normAutofit/>
          </a:bodyPr>
          <a:lstStyle/>
          <a:p>
            <a:r>
              <a:rPr lang="cs-CZ" b="1" dirty="0"/>
              <a:t>Významné osobnosti </a:t>
            </a:r>
            <a:endParaRPr lang="cs-CZ" dirty="0"/>
          </a:p>
          <a:p>
            <a:r>
              <a:rPr lang="cs-CZ" b="1" dirty="0" err="1"/>
              <a:t>Tran</a:t>
            </a:r>
            <a:r>
              <a:rPr lang="cs-CZ" b="1" dirty="0"/>
              <a:t> Hung </a:t>
            </a:r>
            <a:r>
              <a:rPr lang="cs-CZ" b="1" dirty="0" err="1"/>
              <a:t>Dao</a:t>
            </a:r>
            <a:endParaRPr lang="cs-CZ" dirty="0"/>
          </a:p>
          <a:p>
            <a:r>
              <a:rPr lang="cs-CZ" dirty="0"/>
              <a:t>Velitel vietnamské armády během období </a:t>
            </a:r>
            <a:r>
              <a:rPr lang="cs-CZ" dirty="0" err="1"/>
              <a:t>Dai</a:t>
            </a:r>
            <a:r>
              <a:rPr lang="cs-CZ" dirty="0"/>
              <a:t> </a:t>
            </a:r>
            <a:r>
              <a:rPr lang="cs-CZ" dirty="0" err="1"/>
              <a:t>Viet</a:t>
            </a:r>
            <a:r>
              <a:rPr lang="cs-CZ" dirty="0"/>
              <a:t> (13. stol). Tento vojevůdce dvakrát po sobě porazil Mongoly. </a:t>
            </a:r>
          </a:p>
          <a:p>
            <a:r>
              <a:rPr lang="cs-CZ" b="1" dirty="0"/>
              <a:t>Ho </a:t>
            </a:r>
            <a:r>
              <a:rPr lang="cs-CZ" b="1" dirty="0" err="1"/>
              <a:t>Chi</a:t>
            </a:r>
            <a:r>
              <a:rPr lang="cs-CZ" b="1" dirty="0"/>
              <a:t> Minh </a:t>
            </a:r>
            <a:endParaRPr lang="cs-CZ" dirty="0"/>
          </a:p>
          <a:p>
            <a:r>
              <a:rPr lang="cs-CZ" dirty="0"/>
              <a:t>Původní jméno </a:t>
            </a:r>
            <a:r>
              <a:rPr lang="cs-CZ" dirty="0" err="1"/>
              <a:t>Nguyen</a:t>
            </a:r>
            <a:r>
              <a:rPr lang="cs-CZ" dirty="0"/>
              <a:t> </a:t>
            </a:r>
            <a:r>
              <a:rPr lang="cs-CZ" dirty="0" err="1"/>
              <a:t>Tat</a:t>
            </a:r>
            <a:r>
              <a:rPr lang="cs-CZ" dirty="0"/>
              <a:t> Thanh, </a:t>
            </a:r>
            <a:r>
              <a:rPr lang="cs-CZ" dirty="0" err="1"/>
              <a:t>Nguyen</a:t>
            </a:r>
            <a:r>
              <a:rPr lang="cs-CZ" dirty="0"/>
              <a:t> </a:t>
            </a:r>
            <a:r>
              <a:rPr lang="cs-CZ" dirty="0" err="1"/>
              <a:t>Ai</a:t>
            </a:r>
            <a:r>
              <a:rPr lang="cs-CZ" dirty="0"/>
              <a:t> </a:t>
            </a:r>
            <a:r>
              <a:rPr lang="cs-CZ" dirty="0" err="1"/>
              <a:t>Quoc</a:t>
            </a:r>
            <a:r>
              <a:rPr lang="cs-CZ" dirty="0"/>
              <a:t> a </a:t>
            </a:r>
            <a:r>
              <a:rPr lang="cs-CZ" dirty="0" err="1"/>
              <a:t>Nguyen</a:t>
            </a:r>
            <a:r>
              <a:rPr lang="cs-CZ" dirty="0"/>
              <a:t> </a:t>
            </a:r>
            <a:r>
              <a:rPr lang="cs-CZ" dirty="0" err="1"/>
              <a:t>Sinh</a:t>
            </a:r>
            <a:r>
              <a:rPr lang="cs-CZ" dirty="0"/>
              <a:t> </a:t>
            </a:r>
            <a:r>
              <a:rPr lang="cs-CZ" dirty="0" err="1"/>
              <a:t>Cung</a:t>
            </a:r>
            <a:r>
              <a:rPr lang="cs-CZ" dirty="0"/>
              <a:t>, 1890 - 1969. Revolucionář, komunista, myslitel, lingvista a také známý jako otec národa. </a:t>
            </a:r>
          </a:p>
          <a:p>
            <a:endParaRPr lang="cs-CZ" dirty="0"/>
          </a:p>
        </p:txBody>
      </p:sp>
    </p:spTree>
    <p:extLst>
      <p:ext uri="{BB962C8B-B14F-4D97-AF65-F5344CB8AC3E}">
        <p14:creationId xmlns:p14="http://schemas.microsoft.com/office/powerpoint/2010/main" val="296037181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F58CB30-D6A2-4001-8CF3-CA3B86D21EA9}"/>
              </a:ext>
            </a:extLst>
          </p:cNvPr>
          <p:cNvSpPr>
            <a:spLocks noGrp="1"/>
          </p:cNvSpPr>
          <p:nvPr>
            <p:ph type="title"/>
          </p:nvPr>
        </p:nvSpPr>
        <p:spPr/>
        <p:txBody>
          <a:bodyPr/>
          <a:lstStyle/>
          <a:p>
            <a:r>
              <a:rPr lang="cs-CZ" b="1" dirty="0"/>
              <a:t>ROMOVÉ</a:t>
            </a:r>
            <a:endParaRPr lang="cs-CZ" dirty="0"/>
          </a:p>
        </p:txBody>
      </p:sp>
      <p:sp>
        <p:nvSpPr>
          <p:cNvPr id="3" name="Zástupný symbol pro obsah 2">
            <a:extLst>
              <a:ext uri="{FF2B5EF4-FFF2-40B4-BE49-F238E27FC236}">
                <a16:creationId xmlns:a16="http://schemas.microsoft.com/office/drawing/2014/main" id="{1DE41BC1-FCD7-4AB0-980F-F346AE765A2F}"/>
              </a:ext>
            </a:extLst>
          </p:cNvPr>
          <p:cNvSpPr>
            <a:spLocks noGrp="1"/>
          </p:cNvSpPr>
          <p:nvPr>
            <p:ph idx="1"/>
          </p:nvPr>
        </p:nvSpPr>
        <p:spPr/>
        <p:txBody>
          <a:bodyPr>
            <a:normAutofit fontScale="85000" lnSpcReduction="10000"/>
          </a:bodyPr>
          <a:lstStyle/>
          <a:p>
            <a:r>
              <a:rPr lang="cs-CZ" dirty="0"/>
              <a:t>Podle zkušeností romské rodičky z běžných potravin jedí častěji paštiky, uzeniny a salámy, játra, z tuků preferují máslo a sádlo, častěji konzumují hranolky, </a:t>
            </a:r>
            <a:r>
              <a:rPr lang="cs-CZ" dirty="0" err="1"/>
              <a:t>chipsy</a:t>
            </a:r>
            <a:r>
              <a:rPr lang="cs-CZ" dirty="0"/>
              <a:t>, slazené limonády a lahůdkářské výrobky, více preferují bílé pečivo, méně celozrnné výrobky. </a:t>
            </a:r>
          </a:p>
          <a:p>
            <a:r>
              <a:rPr lang="cs-CZ" dirty="0"/>
              <a:t>Zřejmě se zde projevuje rozdílná hierarchie hodnot, mentalita i celkové životní postoje. Poněkud odlišný přístup k péči o zdraví je jistě ovlivňován také tradicemi a historickými a kulturními kořeny.</a:t>
            </a:r>
          </a:p>
          <a:p>
            <a:r>
              <a:rPr lang="cs-CZ" dirty="0"/>
              <a:t> Určitě nelze opomenout ani faktory ekonomické. </a:t>
            </a:r>
          </a:p>
          <a:p>
            <a:r>
              <a:rPr lang="cs-CZ" dirty="0"/>
              <a:t>Těhotné ženy a ženy kojící mají jíst na co mají chuť, pověry udávají, že pokud jsou o něco ochuzeny narodí se jim nemocné dítě nebo se dítě narodí předčasně. Proto také nevynechávají ze svého jídelníčku alkohol, především pivo, které má posílit schopnost kojení. Ovšem na druhou stranu výzkumy v posledních letech neprokázaly vyšší spotřebu alkoholu u Romů, než u majoritní populace. </a:t>
            </a:r>
          </a:p>
          <a:p>
            <a:endParaRPr lang="cs-CZ" dirty="0"/>
          </a:p>
        </p:txBody>
      </p:sp>
    </p:spTree>
    <p:extLst>
      <p:ext uri="{BB962C8B-B14F-4D97-AF65-F5344CB8AC3E}">
        <p14:creationId xmlns:p14="http://schemas.microsoft.com/office/powerpoint/2010/main" val="113022167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43DAFCA-86BB-4126-ADAE-9E554A791223}"/>
              </a:ext>
            </a:extLst>
          </p:cNvPr>
          <p:cNvSpPr>
            <a:spLocks noGrp="1"/>
          </p:cNvSpPr>
          <p:nvPr>
            <p:ph type="title"/>
          </p:nvPr>
        </p:nvSpPr>
        <p:spPr/>
        <p:txBody>
          <a:bodyPr>
            <a:normAutofit/>
          </a:bodyPr>
          <a:lstStyle/>
          <a:p>
            <a:r>
              <a:rPr lang="cs-CZ" sz="4000" b="1" dirty="0">
                <a:latin typeface="+mn-lt"/>
              </a:rPr>
              <a:t>Zdraví a nemoc</a:t>
            </a:r>
          </a:p>
        </p:txBody>
      </p:sp>
      <p:sp>
        <p:nvSpPr>
          <p:cNvPr id="3" name="Zástupný symbol pro obsah 2">
            <a:extLst>
              <a:ext uri="{FF2B5EF4-FFF2-40B4-BE49-F238E27FC236}">
                <a16:creationId xmlns:a16="http://schemas.microsoft.com/office/drawing/2014/main" id="{70765D4D-101A-484D-978C-55E2895166E3}"/>
              </a:ext>
            </a:extLst>
          </p:cNvPr>
          <p:cNvSpPr>
            <a:spLocks noGrp="1"/>
          </p:cNvSpPr>
          <p:nvPr>
            <p:ph idx="1"/>
          </p:nvPr>
        </p:nvSpPr>
        <p:spPr/>
        <p:txBody>
          <a:bodyPr/>
          <a:lstStyle/>
          <a:p>
            <a:pPr lvl="0"/>
            <a:r>
              <a:rPr lang="cs-CZ" dirty="0"/>
              <a:t>V období nemoci mají Romové slabou vůli a nedokážou být vytrvalí ani trpěliví pacienti.</a:t>
            </a:r>
          </a:p>
          <a:p>
            <a:pPr lvl="0"/>
            <a:r>
              <a:rPr lang="cs-CZ" dirty="0"/>
              <a:t>Typické jsou pro ně výmluvy jako například velké vzdálenosti do zdravotnického zařízení, nedostatek financí na cestu, léčbu, pojištění a léky.</a:t>
            </a:r>
          </a:p>
          <a:p>
            <a:pPr lvl="0"/>
            <a:r>
              <a:rPr lang="cs-CZ" dirty="0"/>
              <a:t>Nejvíce navštěvují svého praktického lékaře.</a:t>
            </a:r>
          </a:p>
          <a:p>
            <a:pPr lvl="0"/>
            <a:r>
              <a:rPr lang="cs-CZ" dirty="0"/>
              <a:t>Prevenci u specializovaných lékařů, jako jsou gynekologové, stomatologové, oftalmologové podceňují a zanedbávají.</a:t>
            </a:r>
          </a:p>
          <a:p>
            <a:pPr lvl="0"/>
            <a:r>
              <a:rPr lang="cs-CZ" dirty="0"/>
              <a:t>Nedodržují užívání a časování léků.</a:t>
            </a:r>
          </a:p>
          <a:p>
            <a:endParaRPr lang="cs-CZ" dirty="0"/>
          </a:p>
        </p:txBody>
      </p:sp>
    </p:spTree>
    <p:extLst>
      <p:ext uri="{BB962C8B-B14F-4D97-AF65-F5344CB8AC3E}">
        <p14:creationId xmlns:p14="http://schemas.microsoft.com/office/powerpoint/2010/main" val="33960430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C20A5FC-8DDC-4BC2-940C-4EB2949B591C}"/>
              </a:ext>
            </a:extLst>
          </p:cNvPr>
          <p:cNvSpPr>
            <a:spLocks noGrp="1"/>
          </p:cNvSpPr>
          <p:nvPr>
            <p:ph type="title"/>
          </p:nvPr>
        </p:nvSpPr>
        <p:spPr/>
        <p:txBody>
          <a:bodyPr>
            <a:normAutofit/>
          </a:bodyPr>
          <a:lstStyle/>
          <a:p>
            <a:r>
              <a:rPr lang="cs-CZ" sz="4000" b="1" dirty="0">
                <a:latin typeface="+mn-lt"/>
              </a:rPr>
              <a:t>Zdraví a nemoc</a:t>
            </a:r>
          </a:p>
        </p:txBody>
      </p:sp>
      <p:sp>
        <p:nvSpPr>
          <p:cNvPr id="3" name="Zástupný symbol pro obsah 2">
            <a:extLst>
              <a:ext uri="{FF2B5EF4-FFF2-40B4-BE49-F238E27FC236}">
                <a16:creationId xmlns:a16="http://schemas.microsoft.com/office/drawing/2014/main" id="{47702CB9-213D-4797-B2EB-CFE602C8F322}"/>
              </a:ext>
            </a:extLst>
          </p:cNvPr>
          <p:cNvSpPr>
            <a:spLocks noGrp="1"/>
          </p:cNvSpPr>
          <p:nvPr>
            <p:ph idx="1"/>
          </p:nvPr>
        </p:nvSpPr>
        <p:spPr/>
        <p:txBody>
          <a:bodyPr/>
          <a:lstStyle/>
          <a:p>
            <a:pPr lvl="0"/>
            <a:r>
              <a:rPr lang="cs-CZ" dirty="0"/>
              <a:t>Nejsou ochotni změnit svůj životní styl.</a:t>
            </a:r>
          </a:p>
          <a:p>
            <a:pPr lvl="0"/>
            <a:r>
              <a:rPr lang="cs-CZ" dirty="0"/>
              <a:t>Vyskytuje se u nich problém obezity a kouření.</a:t>
            </a:r>
          </a:p>
          <a:p>
            <a:pPr lvl="0"/>
            <a:r>
              <a:rPr lang="cs-CZ" dirty="0"/>
              <a:t>Zdraví je v romském hodnotovém žebříčku na třetí příčce (po lásce a rodině). </a:t>
            </a:r>
          </a:p>
          <a:p>
            <a:pPr lvl="0"/>
            <a:r>
              <a:rPr lang="cs-CZ" dirty="0"/>
              <a:t>Nemocnice Romové obecně nemají rádi, protože je tam podle nich velký výskyt nemocí, bakterií a smrti, ale pokud není zbytí, nechají se hospitalizovat.</a:t>
            </a:r>
          </a:p>
          <a:p>
            <a:endParaRPr lang="cs-CZ" dirty="0"/>
          </a:p>
        </p:txBody>
      </p:sp>
    </p:spTree>
    <p:extLst>
      <p:ext uri="{BB962C8B-B14F-4D97-AF65-F5344CB8AC3E}">
        <p14:creationId xmlns:p14="http://schemas.microsoft.com/office/powerpoint/2010/main" val="101764267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E521357-689E-47BB-AE8A-1B03F1716C21}"/>
              </a:ext>
            </a:extLst>
          </p:cNvPr>
          <p:cNvSpPr>
            <a:spLocks noGrp="1"/>
          </p:cNvSpPr>
          <p:nvPr>
            <p:ph type="title"/>
          </p:nvPr>
        </p:nvSpPr>
        <p:spPr/>
        <p:txBody>
          <a:bodyPr>
            <a:normAutofit/>
          </a:bodyPr>
          <a:lstStyle/>
          <a:p>
            <a:r>
              <a:rPr lang="cs-CZ" sz="4000" b="1" dirty="0">
                <a:latin typeface="+mn-lt"/>
              </a:rPr>
              <a:t>Zdraví a nemoc</a:t>
            </a:r>
          </a:p>
        </p:txBody>
      </p:sp>
      <p:sp>
        <p:nvSpPr>
          <p:cNvPr id="3" name="Zástupný symbol pro obsah 2">
            <a:extLst>
              <a:ext uri="{FF2B5EF4-FFF2-40B4-BE49-F238E27FC236}">
                <a16:creationId xmlns:a16="http://schemas.microsoft.com/office/drawing/2014/main" id="{A8537C15-D041-489E-B2ED-8EDAF4F13F63}"/>
              </a:ext>
            </a:extLst>
          </p:cNvPr>
          <p:cNvSpPr>
            <a:spLocks noGrp="1"/>
          </p:cNvSpPr>
          <p:nvPr>
            <p:ph idx="1"/>
          </p:nvPr>
        </p:nvSpPr>
        <p:spPr/>
        <p:txBody>
          <a:bodyPr/>
          <a:lstStyle/>
          <a:p>
            <a:pPr lvl="0"/>
            <a:r>
              <a:rPr lang="cs-CZ" dirty="0"/>
              <a:t>Při hospitalizaci v nemocnici, je pro zdravotníky poměrně náročné se o ně starat, jelikož jim Romové nedůvěřují. Značným problémem také může být komunikace s rodinou hospitalizovaného. </a:t>
            </a:r>
          </a:p>
          <a:p>
            <a:pPr lvl="0"/>
            <a:r>
              <a:rPr lang="cs-CZ" dirty="0"/>
              <a:t>Romové si přejí, aby informace o jejich zdravotním stavu byly sděleny jim a jejich rodině. </a:t>
            </a:r>
          </a:p>
          <a:p>
            <a:pPr lvl="0"/>
            <a:r>
              <a:rPr lang="cs-CZ" dirty="0"/>
              <a:t>Je důležité zjistit komu z rodiny poskytovat informace a kdo se zdravotníky za rodinu bude jednat. </a:t>
            </a:r>
          </a:p>
          <a:p>
            <a:endParaRPr lang="cs-CZ" dirty="0"/>
          </a:p>
        </p:txBody>
      </p:sp>
    </p:spTree>
    <p:extLst>
      <p:ext uri="{BB962C8B-B14F-4D97-AF65-F5344CB8AC3E}">
        <p14:creationId xmlns:p14="http://schemas.microsoft.com/office/powerpoint/2010/main" val="8056003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955964" y="365125"/>
            <a:ext cx="10397836" cy="5844482"/>
          </a:xfrm>
        </p:spPr>
        <p:txBody>
          <a:bodyPr/>
          <a:lstStyle/>
          <a:p>
            <a:pPr algn="ctr"/>
            <a:r>
              <a:rPr lang="cs-CZ" b="1" dirty="0" smtClean="0"/>
              <a:t>Děkuji za pozornost</a:t>
            </a:r>
            <a:endParaRPr lang="cs-CZ" b="1" dirty="0"/>
          </a:p>
        </p:txBody>
      </p:sp>
    </p:spTree>
    <p:extLst>
      <p:ext uri="{BB962C8B-B14F-4D97-AF65-F5344CB8AC3E}">
        <p14:creationId xmlns:p14="http://schemas.microsoft.com/office/powerpoint/2010/main" val="37104443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7476FC6-1006-4888-9C8C-3E3CDBE151D0}"/>
              </a:ext>
            </a:extLst>
          </p:cNvPr>
          <p:cNvSpPr>
            <a:spLocks noGrp="1"/>
          </p:cNvSpPr>
          <p:nvPr>
            <p:ph type="title"/>
          </p:nvPr>
        </p:nvSpPr>
        <p:spPr/>
        <p:txBody>
          <a:bodyPr/>
          <a:lstStyle/>
          <a:p>
            <a:r>
              <a:rPr lang="cs-CZ" b="1" cap="small" dirty="0">
                <a:latin typeface="+mn-lt"/>
              </a:rPr>
              <a:t>Tradiční vietnamské léčitelství</a:t>
            </a:r>
            <a:endParaRPr lang="cs-CZ" dirty="0">
              <a:latin typeface="+mn-lt"/>
            </a:endParaRPr>
          </a:p>
        </p:txBody>
      </p:sp>
      <p:sp>
        <p:nvSpPr>
          <p:cNvPr id="3" name="Zástupný symbol pro obsah 2">
            <a:extLst>
              <a:ext uri="{FF2B5EF4-FFF2-40B4-BE49-F238E27FC236}">
                <a16:creationId xmlns:a16="http://schemas.microsoft.com/office/drawing/2014/main" id="{248A3AC5-AE04-4FC8-85C9-BBBB44173C49}"/>
              </a:ext>
            </a:extLst>
          </p:cNvPr>
          <p:cNvSpPr>
            <a:spLocks noGrp="1"/>
          </p:cNvSpPr>
          <p:nvPr>
            <p:ph idx="1"/>
          </p:nvPr>
        </p:nvSpPr>
        <p:spPr/>
        <p:txBody>
          <a:bodyPr>
            <a:normAutofit/>
          </a:bodyPr>
          <a:lstStyle/>
          <a:p>
            <a:pPr lvl="0"/>
            <a:endParaRPr lang="cs-CZ" dirty="0"/>
          </a:p>
          <a:p>
            <a:pPr lvl="0"/>
            <a:r>
              <a:rPr lang="cs-CZ" dirty="0"/>
              <a:t>Tradiční vietnamské léčitelství je postaveno na staletých dvou základních protikladných principech jing a jang. </a:t>
            </a:r>
          </a:p>
          <a:p>
            <a:pPr lvl="0"/>
            <a:r>
              <a:rPr lang="cs-CZ" dirty="0"/>
              <a:t>Vietnamci v přírodní léčbě využívají léky a látky rostlinného základu.</a:t>
            </a:r>
          </a:p>
          <a:p>
            <a:pPr lvl="0"/>
            <a:r>
              <a:rPr lang="cs-CZ" dirty="0"/>
              <a:t>K diagnostice onemocnění využívají vzhled jazyka.</a:t>
            </a:r>
          </a:p>
          <a:p>
            <a:pPr lvl="0"/>
            <a:r>
              <a:rPr lang="cs-CZ" dirty="0"/>
              <a:t>V prevenci užívají různé formy relaxace. </a:t>
            </a:r>
          </a:p>
          <a:p>
            <a:endParaRPr lang="cs-CZ" dirty="0"/>
          </a:p>
        </p:txBody>
      </p:sp>
    </p:spTree>
    <p:extLst>
      <p:ext uri="{BB962C8B-B14F-4D97-AF65-F5344CB8AC3E}">
        <p14:creationId xmlns:p14="http://schemas.microsoft.com/office/powerpoint/2010/main" val="17864649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0CCF1FC-DE6D-49B4-8FF5-3B80A992CEBE}"/>
              </a:ext>
            </a:extLst>
          </p:cNvPr>
          <p:cNvSpPr>
            <a:spLocks noGrp="1"/>
          </p:cNvSpPr>
          <p:nvPr>
            <p:ph type="title"/>
          </p:nvPr>
        </p:nvSpPr>
        <p:spPr>
          <a:xfrm>
            <a:off x="906087" y="473826"/>
            <a:ext cx="10174779" cy="922712"/>
          </a:xfrm>
        </p:spPr>
        <p:txBody>
          <a:bodyPr>
            <a:normAutofit fontScale="90000"/>
          </a:bodyPr>
          <a:lstStyle/>
          <a:p>
            <a:r>
              <a:rPr lang="cs-CZ" sz="4000" b="1" dirty="0">
                <a:latin typeface="+mn-lt"/>
              </a:rPr>
              <a:t/>
            </a:r>
            <a:br>
              <a:rPr lang="cs-CZ" sz="4000" b="1" dirty="0">
                <a:latin typeface="+mn-lt"/>
              </a:rPr>
            </a:br>
            <a:r>
              <a:rPr lang="cs-CZ" sz="4000" b="1" dirty="0">
                <a:latin typeface="+mn-lt"/>
              </a:rPr>
              <a:t>Vztah k nemoci a smrti</a:t>
            </a:r>
            <a:br>
              <a:rPr lang="cs-CZ" sz="4000" b="1" dirty="0">
                <a:latin typeface="+mn-lt"/>
              </a:rPr>
            </a:br>
            <a:endParaRPr lang="cs-CZ" sz="4000" dirty="0">
              <a:latin typeface="+mn-lt"/>
            </a:endParaRPr>
          </a:p>
        </p:txBody>
      </p:sp>
      <p:sp>
        <p:nvSpPr>
          <p:cNvPr id="3" name="Zástupný symbol pro obsah 2">
            <a:extLst>
              <a:ext uri="{FF2B5EF4-FFF2-40B4-BE49-F238E27FC236}">
                <a16:creationId xmlns:a16="http://schemas.microsoft.com/office/drawing/2014/main" id="{EF210480-D240-4704-BE02-89ED3C7C38BE}"/>
              </a:ext>
            </a:extLst>
          </p:cNvPr>
          <p:cNvSpPr>
            <a:spLocks noGrp="1"/>
          </p:cNvSpPr>
          <p:nvPr>
            <p:ph idx="1"/>
          </p:nvPr>
        </p:nvSpPr>
        <p:spPr>
          <a:xfrm>
            <a:off x="838200" y="1280160"/>
            <a:ext cx="10515600" cy="4896803"/>
          </a:xfrm>
        </p:spPr>
        <p:txBody>
          <a:bodyPr/>
          <a:lstStyle/>
          <a:p>
            <a:endParaRPr lang="cs-CZ" dirty="0"/>
          </a:p>
          <a:p>
            <a:r>
              <a:rPr lang="cs-CZ" dirty="0"/>
              <a:t>Vietnamci v zásadě upřednostňují domácí péči před návštěvou zdravotnického zařízení a hospitalizací. </a:t>
            </a:r>
          </a:p>
          <a:p>
            <a:r>
              <a:rPr lang="cs-CZ" dirty="0"/>
              <a:t>Lékařskou pomoc vyhledají až v nutných případech, kdy je zdravotní problém pokročilý a bolesti jsou neúnosné. </a:t>
            </a:r>
          </a:p>
          <a:p>
            <a:r>
              <a:rPr lang="cs-CZ" dirty="0"/>
              <a:t>O nemocného člena vietnamské rodiny pečují ženy, které jsou zodpovědné za péči o nemocného. </a:t>
            </a:r>
          </a:p>
          <a:p>
            <a:r>
              <a:rPr lang="cs-CZ" dirty="0"/>
              <a:t>Poskytují hlavní péči kolem lůžka bez ohledu na pacientovo pohlaví. Očekává se, že poskytnou nemocnému denně koupel a jídlo</a:t>
            </a:r>
          </a:p>
          <a:p>
            <a:endParaRPr lang="cs-CZ" dirty="0"/>
          </a:p>
        </p:txBody>
      </p:sp>
    </p:spTree>
    <p:extLst>
      <p:ext uri="{BB962C8B-B14F-4D97-AF65-F5344CB8AC3E}">
        <p14:creationId xmlns:p14="http://schemas.microsoft.com/office/powerpoint/2010/main" val="31380949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54AAD4C-64B3-4D5F-9A92-2EC0767BF79F}"/>
              </a:ext>
            </a:extLst>
          </p:cNvPr>
          <p:cNvSpPr>
            <a:spLocks noGrp="1"/>
          </p:cNvSpPr>
          <p:nvPr>
            <p:ph type="title"/>
          </p:nvPr>
        </p:nvSpPr>
        <p:spPr/>
        <p:txBody>
          <a:bodyPr>
            <a:normAutofit/>
          </a:bodyPr>
          <a:lstStyle/>
          <a:p>
            <a:r>
              <a:rPr lang="cs-CZ" sz="4000" b="1" dirty="0">
                <a:latin typeface="+mn-lt"/>
              </a:rPr>
              <a:t>Zdraví a nemoc</a:t>
            </a:r>
          </a:p>
        </p:txBody>
      </p:sp>
      <p:sp>
        <p:nvSpPr>
          <p:cNvPr id="3" name="Zástupný symbol pro obsah 2">
            <a:extLst>
              <a:ext uri="{FF2B5EF4-FFF2-40B4-BE49-F238E27FC236}">
                <a16:creationId xmlns:a16="http://schemas.microsoft.com/office/drawing/2014/main" id="{EBD00B80-4A60-43A1-AEC1-1AB8370DA6B5}"/>
              </a:ext>
            </a:extLst>
          </p:cNvPr>
          <p:cNvSpPr>
            <a:spLocks noGrp="1"/>
          </p:cNvSpPr>
          <p:nvPr>
            <p:ph idx="1"/>
          </p:nvPr>
        </p:nvSpPr>
        <p:spPr/>
        <p:txBody>
          <a:bodyPr>
            <a:normAutofit fontScale="92500"/>
          </a:bodyPr>
          <a:lstStyle/>
          <a:p>
            <a:r>
              <a:rPr lang="cs-CZ" dirty="0"/>
              <a:t>Když někdo onemocní, farář nebo mnich navštěvuje pacienta a rodinu. </a:t>
            </a:r>
          </a:p>
          <a:p>
            <a:r>
              <a:rPr lang="cs-CZ" dirty="0"/>
              <a:t>Vyžadují soukromí. Je-li třeba transfúze, členové rodiny jsou ochotni darovat krev. </a:t>
            </a:r>
          </a:p>
          <a:p>
            <a:r>
              <a:rPr lang="cs-CZ" dirty="0"/>
              <a:t>Vše je nutné to vysvětlit pomalu a jasně. Někteří mohou chtít prokonzultovat nutnost transfúze s jiným lékařem. Jestli je za určitých podmínek nutná pitva, rozhodne celá rodina. </a:t>
            </a:r>
          </a:p>
          <a:p>
            <a:r>
              <a:rPr lang="cs-CZ" dirty="0"/>
              <a:t>K prohlídce je vhodné přizvat i člena rodiny a tlumočníka. Člen rodiny může být využit jako tlumočník, ale musí se dávat pozor na citlivost tématu, které je diskutováno s pacientem nebo tlumočníkem. </a:t>
            </a:r>
          </a:p>
          <a:p>
            <a:r>
              <a:rPr lang="cs-CZ" dirty="0"/>
              <a:t>Hlavně u témat týkajících se pohlaví.</a:t>
            </a:r>
          </a:p>
          <a:p>
            <a:endParaRPr lang="cs-CZ" dirty="0"/>
          </a:p>
        </p:txBody>
      </p:sp>
    </p:spTree>
    <p:extLst>
      <p:ext uri="{BB962C8B-B14F-4D97-AF65-F5344CB8AC3E}">
        <p14:creationId xmlns:p14="http://schemas.microsoft.com/office/powerpoint/2010/main" val="1740197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D473CCA-2E3C-4AC9-978B-3EA78B2AEB82}"/>
              </a:ext>
            </a:extLst>
          </p:cNvPr>
          <p:cNvSpPr>
            <a:spLocks noGrp="1"/>
          </p:cNvSpPr>
          <p:nvPr>
            <p:ph type="title"/>
          </p:nvPr>
        </p:nvSpPr>
        <p:spPr>
          <a:xfrm>
            <a:off x="838200" y="365125"/>
            <a:ext cx="10515600" cy="707217"/>
          </a:xfrm>
        </p:spPr>
        <p:txBody>
          <a:bodyPr>
            <a:normAutofit/>
          </a:bodyPr>
          <a:lstStyle/>
          <a:p>
            <a:r>
              <a:rPr lang="cs-CZ" sz="4000" b="1" dirty="0">
                <a:latin typeface="+mn-lt"/>
              </a:rPr>
              <a:t>Hospitalizace</a:t>
            </a:r>
          </a:p>
        </p:txBody>
      </p:sp>
      <p:sp>
        <p:nvSpPr>
          <p:cNvPr id="3" name="Zástupný symbol pro obsah 2">
            <a:extLst>
              <a:ext uri="{FF2B5EF4-FFF2-40B4-BE49-F238E27FC236}">
                <a16:creationId xmlns:a16="http://schemas.microsoft.com/office/drawing/2014/main" id="{3B124E5C-CDD2-4108-A5F9-8B62C4E7A635}"/>
              </a:ext>
            </a:extLst>
          </p:cNvPr>
          <p:cNvSpPr>
            <a:spLocks noGrp="1"/>
          </p:cNvSpPr>
          <p:nvPr>
            <p:ph idx="1"/>
          </p:nvPr>
        </p:nvSpPr>
        <p:spPr>
          <a:xfrm>
            <a:off x="838200" y="1504604"/>
            <a:ext cx="10515600" cy="4672359"/>
          </a:xfrm>
        </p:spPr>
        <p:txBody>
          <a:bodyPr>
            <a:normAutofit/>
          </a:bodyPr>
          <a:lstStyle/>
          <a:p>
            <a:endParaRPr lang="cs-CZ" sz="2400" dirty="0"/>
          </a:p>
          <a:p>
            <a:r>
              <a:rPr lang="cs-CZ" sz="2400" dirty="0"/>
              <a:t>V případě hospitalizace nebo návštěvy ordinace je třeba věnovat zvýšenou pozornost vysvětlování výsledků vyšetření, různých testů nebo procedur a vždy si ověřit zda nám vietnamský pacient dobře rozuměl.</a:t>
            </a:r>
          </a:p>
          <a:p>
            <a:endParaRPr lang="cs-CZ" sz="2400" dirty="0"/>
          </a:p>
          <a:p>
            <a:r>
              <a:rPr lang="cs-CZ" sz="2400" dirty="0"/>
              <a:t>Vietnamci obvykle mohou během rozhovoru přikývnout na důkaz, že nás poslouchají, což v nás, ale může vyvolat mylný dojem, že nám pacient rozumí a se zákrokem souhlasí. </a:t>
            </a:r>
          </a:p>
          <a:p>
            <a:endParaRPr lang="cs-CZ" dirty="0"/>
          </a:p>
        </p:txBody>
      </p:sp>
    </p:spTree>
    <p:extLst>
      <p:ext uri="{BB962C8B-B14F-4D97-AF65-F5344CB8AC3E}">
        <p14:creationId xmlns:p14="http://schemas.microsoft.com/office/powerpoint/2010/main" val="1404405047"/>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cbefea44-e136-4179-aaed-838712420fe3">
      <Terms xmlns="http://schemas.microsoft.com/office/infopath/2007/PartnerControls"/>
    </lcf76f155ced4ddcb4097134ff3c332f>
    <TaxCatchAll xmlns="a5cc325b-3808-46fd-ba12-9be4b2bbba49"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23F4AECD54B67E47862AB14566E8592B" ma:contentTypeVersion="16" ma:contentTypeDescription="Vytvoří nový dokument" ma:contentTypeScope="" ma:versionID="6f33aa363a66ae4fe344a3f667f76638">
  <xsd:schema xmlns:xsd="http://www.w3.org/2001/XMLSchema" xmlns:xs="http://www.w3.org/2001/XMLSchema" xmlns:p="http://schemas.microsoft.com/office/2006/metadata/properties" xmlns:ns2="cbefea44-e136-4179-aaed-838712420fe3" xmlns:ns3="a5cc325b-3808-46fd-ba12-9be4b2bbba49" targetNamespace="http://schemas.microsoft.com/office/2006/metadata/properties" ma:root="true" ma:fieldsID="cb6ff93f19bb788764d953b4f61b1632" ns2:_="" ns3:_="">
    <xsd:import namespace="cbefea44-e136-4179-aaed-838712420fe3"/>
    <xsd:import namespace="a5cc325b-3808-46fd-ba12-9be4b2bbba4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Location"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befea44-e136-4179-aaed-838712420fe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Značky obrázků" ma:readOnly="false" ma:fieldId="{5cf76f15-5ced-4ddc-b409-7134ff3c332f}" ma:taxonomyMulti="true" ma:sspId="bce56c0d-8add-4fe5-85a8-9b3e3d2b7a8a"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a5cc325b-3808-46fd-ba12-9be4b2bbba49" elementFormDefault="qualified">
    <xsd:import namespace="http://schemas.microsoft.com/office/2006/documentManagement/types"/>
    <xsd:import namespace="http://schemas.microsoft.com/office/infopath/2007/PartnerControls"/>
    <xsd:element name="SharedWithUsers" ma:index="17" nillable="true" ma:displayName="Sdílí se s"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dílené s podrobnostmi" ma:internalName="SharedWithDetails" ma:readOnly="true">
      <xsd:simpleType>
        <xsd:restriction base="dms:Note">
          <xsd:maxLength value="255"/>
        </xsd:restriction>
      </xsd:simpleType>
    </xsd:element>
    <xsd:element name="TaxCatchAll" ma:index="23" nillable="true" ma:displayName="Taxonomy Catch All Column" ma:hidden="true" ma:list="{ad836d4c-baf6-40ac-8006-4d82dc0dfe95}" ma:internalName="TaxCatchAll" ma:showField="CatchAllData" ma:web="a5cc325b-3808-46fd-ba12-9be4b2bbba4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2A985B5-BCF2-474E-9E81-448B800DAB87}">
  <ds:schemaRefs>
    <ds:schemaRef ds:uri="http://schemas.microsoft.com/sharepoint/v3/contenttype/forms"/>
  </ds:schemaRefs>
</ds:datastoreItem>
</file>

<file path=customXml/itemProps2.xml><?xml version="1.0" encoding="utf-8"?>
<ds:datastoreItem xmlns:ds="http://schemas.openxmlformats.org/officeDocument/2006/customXml" ds:itemID="{514330F8-AA8B-483B-9E94-9C54370EAA35}">
  <ds:schemaRefs>
    <ds:schemaRef ds:uri="http://purl.org/dc/terms/"/>
    <ds:schemaRef ds:uri="http://schemas.microsoft.com/office/2006/documentManagement/types"/>
    <ds:schemaRef ds:uri="http://schemas.microsoft.com/office/2006/metadata/properties"/>
    <ds:schemaRef ds:uri="cbefea44-e136-4179-aaed-838712420fe3"/>
    <ds:schemaRef ds:uri="http://purl.org/dc/elements/1.1/"/>
    <ds:schemaRef ds:uri="http://purl.org/dc/dcmitype/"/>
    <ds:schemaRef ds:uri="http://schemas.microsoft.com/office/infopath/2007/PartnerControls"/>
    <ds:schemaRef ds:uri="http://schemas.openxmlformats.org/package/2006/metadata/core-properties"/>
    <ds:schemaRef ds:uri="a5cc325b-3808-46fd-ba12-9be4b2bbba49"/>
    <ds:schemaRef ds:uri="http://www.w3.org/XML/1998/namespace"/>
  </ds:schemaRefs>
</ds:datastoreItem>
</file>

<file path=customXml/itemProps3.xml><?xml version="1.0" encoding="utf-8"?>
<ds:datastoreItem xmlns:ds="http://schemas.openxmlformats.org/officeDocument/2006/customXml" ds:itemID="{8531B821-FC43-4BFE-9618-441D9B835F33}"/>
</file>

<file path=docProps/app.xml><?xml version="1.0" encoding="utf-8"?>
<Properties xmlns="http://schemas.openxmlformats.org/officeDocument/2006/extended-properties" xmlns:vt="http://schemas.openxmlformats.org/officeDocument/2006/docPropsVTypes">
  <TotalTime>925</TotalTime>
  <Words>3302</Words>
  <Application>Microsoft Office PowerPoint</Application>
  <PresentationFormat>Širokoúhlá obrazovka</PresentationFormat>
  <Paragraphs>275</Paragraphs>
  <Slides>54</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54</vt:i4>
      </vt:variant>
    </vt:vector>
  </HeadingPairs>
  <TitlesOfParts>
    <vt:vector size="59" baseType="lpstr">
      <vt:lpstr>Arial</vt:lpstr>
      <vt:lpstr>Calibri</vt:lpstr>
      <vt:lpstr>Calibri Light</vt:lpstr>
      <vt:lpstr>Times New Roman</vt:lpstr>
      <vt:lpstr>Motiv Office</vt:lpstr>
      <vt:lpstr>Prezentace aplikace PowerPoint</vt:lpstr>
      <vt:lpstr>VIETNAMCI</vt:lpstr>
      <vt:lpstr>VIETNAMCI</vt:lpstr>
      <vt:lpstr>VIETNAMCI</vt:lpstr>
      <vt:lpstr>VIETNAMCI</vt:lpstr>
      <vt:lpstr>Tradiční vietnamské léčitelství</vt:lpstr>
      <vt:lpstr> Vztah k nemoci a smrti </vt:lpstr>
      <vt:lpstr>Zdraví a nemoc</vt:lpstr>
      <vt:lpstr>Hospitalizace</vt:lpstr>
      <vt:lpstr>Hospitalizace</vt:lpstr>
      <vt:lpstr>Umírání, smrt </vt:lpstr>
      <vt:lpstr>Vztah k sexualitě a těhotenství </vt:lpstr>
      <vt:lpstr>Vztah k sexualitě a těhotenství </vt:lpstr>
      <vt:lpstr>Vztah k tělesné hygieně </vt:lpstr>
      <vt:lpstr>Stravování </vt:lpstr>
      <vt:lpstr>Komunikace </vt:lpstr>
      <vt:lpstr>ŽIDÉ</vt:lpstr>
      <vt:lpstr>ŽIDÉ </vt:lpstr>
      <vt:lpstr>ŽIDÉ </vt:lpstr>
      <vt:lpstr> Vztah k nemoci a smrti </vt:lpstr>
      <vt:lpstr>Vztah k nemoci a smrti</vt:lpstr>
      <vt:lpstr> Ošetřovatelská péče o zemřelého </vt:lpstr>
      <vt:lpstr>péče o zemřelého</vt:lpstr>
      <vt:lpstr>Vztah k sexualitě </vt:lpstr>
      <vt:lpstr> Vztah ke zdraví a prevenci </vt:lpstr>
      <vt:lpstr> Vztah k tělesné hygieně </vt:lpstr>
      <vt:lpstr> Vztah k tělesné hygieně </vt:lpstr>
      <vt:lpstr> Stravování </vt:lpstr>
      <vt:lpstr> Komunikace </vt:lpstr>
      <vt:lpstr> Specifika kultury </vt:lpstr>
      <vt:lpstr>ARABSKÁ KULTURA</vt:lpstr>
      <vt:lpstr> Vztah k nemoci a smrti </vt:lpstr>
      <vt:lpstr>Komunikace</vt:lpstr>
      <vt:lpstr>Komunikace</vt:lpstr>
      <vt:lpstr> Vztah ke zdraví a prevenci </vt:lpstr>
      <vt:lpstr> Vztah k sexualitě   </vt:lpstr>
      <vt:lpstr> Vztah k tělesné hygieně </vt:lpstr>
      <vt:lpstr> Hygienická péče v nemocnici </vt:lpstr>
      <vt:lpstr> Stravování arabského pacienta v nemocnici </vt:lpstr>
      <vt:lpstr>Komunikace</vt:lpstr>
      <vt:lpstr>Vztah k nemoci a smrti</vt:lpstr>
      <vt:lpstr>Vztah k nemoci a smrti</vt:lpstr>
      <vt:lpstr>ROMOVÉ</vt:lpstr>
      <vt:lpstr>Komunikace</vt:lpstr>
      <vt:lpstr>Stravování</vt:lpstr>
      <vt:lpstr>ROMOVÉ</vt:lpstr>
      <vt:lpstr>ROMOVÉ</vt:lpstr>
      <vt:lpstr>ROMOVÉ</vt:lpstr>
      <vt:lpstr>ROMOVÉ</vt:lpstr>
      <vt:lpstr>ROMOVÉ</vt:lpstr>
      <vt:lpstr>Zdraví a nemoc</vt:lpstr>
      <vt:lpstr>Zdraví a nemoc</vt:lpstr>
      <vt:lpstr>Zdraví a nemoc</vt:lpstr>
      <vt:lpstr>Děkuji za pozornost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Eva Prokšová</dc:creator>
  <cp:lastModifiedBy>Administrator</cp:lastModifiedBy>
  <cp:revision>40</cp:revision>
  <dcterms:created xsi:type="dcterms:W3CDTF">2022-03-08T13:05:46Z</dcterms:created>
  <dcterms:modified xsi:type="dcterms:W3CDTF">2022-03-22T07:49:01Z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0x01010023F4AECD54B67E47862AB14566E8592B</vt:lpwstr>
  </property>
</Properties>
</file>