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2" r:id="rId6"/>
    <p:sldId id="263" r:id="rId7"/>
    <p:sldId id="264" r:id="rId8"/>
    <p:sldId id="265" r:id="rId9"/>
    <p:sldId id="258" r:id="rId10"/>
    <p:sldId id="259" r:id="rId11"/>
    <p:sldId id="260" r:id="rId12"/>
    <p:sldId id="261" r:id="rId13"/>
    <p:sldId id="266" r:id="rId14"/>
    <p:sldId id="267" r:id="rId15"/>
    <p:sldId id="268" r:id="rId16"/>
    <p:sldId id="269" r:id="rId17"/>
    <p:sldId id="285" r:id="rId18"/>
    <p:sldId id="270" r:id="rId19"/>
    <p:sldId id="304" r:id="rId20"/>
    <p:sldId id="305" r:id="rId21"/>
    <p:sldId id="271" r:id="rId22"/>
    <p:sldId id="272" r:id="rId23"/>
    <p:sldId id="300" r:id="rId24"/>
    <p:sldId id="273" r:id="rId25"/>
    <p:sldId id="274" r:id="rId26"/>
    <p:sldId id="275" r:id="rId27"/>
    <p:sldId id="276" r:id="rId28"/>
    <p:sldId id="298" r:id="rId29"/>
    <p:sldId id="277" r:id="rId30"/>
    <p:sldId id="278" r:id="rId31"/>
    <p:sldId id="280" r:id="rId32"/>
    <p:sldId id="302" r:id="rId33"/>
    <p:sldId id="301" r:id="rId34"/>
    <p:sldId id="303" r:id="rId35"/>
    <p:sldId id="279" r:id="rId36"/>
    <p:sldId id="281" r:id="rId37"/>
    <p:sldId id="296" r:id="rId38"/>
    <p:sldId id="297" r:id="rId39"/>
    <p:sldId id="282" r:id="rId40"/>
    <p:sldId id="283" r:id="rId41"/>
    <p:sldId id="284" r:id="rId42"/>
    <p:sldId id="287" r:id="rId43"/>
    <p:sldId id="288" r:id="rId44"/>
    <p:sldId id="291" r:id="rId45"/>
    <p:sldId id="289" r:id="rId46"/>
    <p:sldId id="290" r:id="rId47"/>
    <p:sldId id="294" r:id="rId48"/>
    <p:sldId id="293" r:id="rId49"/>
    <p:sldId id="299" r:id="rId50"/>
    <p:sldId id="295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Prokšová" userId="a8dbdd30-a7f3-4f43-b8f7-521686a17d9b" providerId="ADAL" clId="{C605E18D-7A3D-4395-A9F1-1A6DE6F0327B}"/>
    <pc:docChg chg="modSld">
      <pc:chgData name="Eva Prokšová" userId="a8dbdd30-a7f3-4f43-b8f7-521686a17d9b" providerId="ADAL" clId="{C605E18D-7A3D-4395-A9F1-1A6DE6F0327B}" dt="2022-05-31T11:25:07.883" v="6" actId="1076"/>
      <pc:docMkLst>
        <pc:docMk/>
      </pc:docMkLst>
      <pc:sldChg chg="addSp modSp">
        <pc:chgData name="Eva Prokšová" userId="a8dbdd30-a7f3-4f43-b8f7-521686a17d9b" providerId="ADAL" clId="{C605E18D-7A3D-4395-A9F1-1A6DE6F0327B}" dt="2022-05-31T11:25:07.883" v="6" actId="1076"/>
        <pc:sldMkLst>
          <pc:docMk/>
          <pc:sldMk cId="280633465" sldId="257"/>
        </pc:sldMkLst>
        <pc:spChg chg="mod">
          <ac:chgData name="Eva Prokšová" userId="a8dbdd30-a7f3-4f43-b8f7-521686a17d9b" providerId="ADAL" clId="{C605E18D-7A3D-4395-A9F1-1A6DE6F0327B}" dt="2022-05-31T11:25:07.883" v="6" actId="1076"/>
          <ac:spMkLst>
            <pc:docMk/>
            <pc:sldMk cId="280633465" sldId="257"/>
            <ac:spMk id="4" creationId="{3CD45F7C-B10C-4007-BA91-AB1CA47C98E7}"/>
          </ac:spMkLst>
        </pc:spChg>
        <pc:spChg chg="add">
          <ac:chgData name="Eva Prokšová" userId="a8dbdd30-a7f3-4f43-b8f7-521686a17d9b" providerId="ADAL" clId="{C605E18D-7A3D-4395-A9F1-1A6DE6F0327B}" dt="2022-05-31T11:24:23.008" v="1"/>
          <ac:spMkLst>
            <pc:docMk/>
            <pc:sldMk cId="280633465" sldId="257"/>
            <ac:spMk id="11" creationId="{695CEFFD-3BF3-4870-BD9F-953E6B84A52A}"/>
          </ac:spMkLst>
        </pc:spChg>
        <pc:spChg chg="mod">
          <ac:chgData name="Eva Prokšová" userId="a8dbdd30-a7f3-4f43-b8f7-521686a17d9b" providerId="ADAL" clId="{C605E18D-7A3D-4395-A9F1-1A6DE6F0327B}" dt="2022-05-31T11:24:30.129" v="3" actId="1076"/>
          <ac:spMkLst>
            <pc:docMk/>
            <pc:sldMk cId="280633465" sldId="257"/>
            <ac:spMk id="13" creationId="{CE404169-DD6B-45D6-BD9E-3C82597E96EC}"/>
          </ac:spMkLst>
        </pc:spChg>
      </pc:sldChg>
      <pc:sldChg chg="delSp">
        <pc:chgData name="Eva Prokšová" userId="a8dbdd30-a7f3-4f43-b8f7-521686a17d9b" providerId="ADAL" clId="{C605E18D-7A3D-4395-A9F1-1A6DE6F0327B}" dt="2022-05-31T11:23:06.541" v="0"/>
        <pc:sldMkLst>
          <pc:docMk/>
          <pc:sldMk cId="2314755484" sldId="298"/>
        </pc:sldMkLst>
        <pc:spChg chg="del">
          <ac:chgData name="Eva Prokšová" userId="a8dbdd30-a7f3-4f43-b8f7-521686a17d9b" providerId="ADAL" clId="{C605E18D-7A3D-4395-A9F1-1A6DE6F0327B}" dt="2022-05-31T11:23:06.541" v="0"/>
          <ac:spMkLst>
            <pc:docMk/>
            <pc:sldMk cId="2314755484" sldId="298"/>
            <ac:spMk id="5" creationId="{9D7B1EAC-5B66-43CF-A152-695A2A40667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434FF-EEA1-4979-94B2-2F7C0370D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0EC986-F30F-4572-A5C9-BE142413E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A68FFB-AB55-4D23-866C-645160BC1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C7B399-470A-4465-9E34-DB34B1F9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83D007-BAFF-43B6-845F-67525340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0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FE757-A413-47E5-AE31-55875F7B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1F73DC-94E2-4A3A-82CF-2B17A8C87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A823D6-6145-420D-8113-B83A75609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4ADE9B-7FE6-4079-92F8-1C90398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28A97C-3273-4026-AA4C-11DA5AD4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34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9CF699-DE87-451F-9DDE-7BF61A618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7F2C85-C1C1-4925-AF65-6EF6A7299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991C64-B595-4A80-B428-6B1EFBD9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CDFEB7-C84B-41FE-8114-011C3342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0AC9F8-E96F-4173-A1B3-72735DEEB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53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02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2BCE7C-F120-461F-A04D-64B87C2B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067DC9-565E-4193-8C07-8BFEADE26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F8FC49-F498-40E2-8D10-AEFACEA8C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EFB6EB-2B86-467F-9B65-8C88242FA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824473-89C5-4FC0-8508-5AF08D84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84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F74B1-2133-4C81-B7BE-A69701E8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1FE7E58-9C02-465F-B31B-B0715A599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EC5C49-F0BE-4420-A386-67C57740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19A951-3673-49D6-9B49-3461C4D6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F83599-9C2C-4967-AF52-C825812C7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9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F5115-86F9-4442-B9C4-E8D95A15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418B0C-CBF1-465F-BB21-5F71AED69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5978243-1B44-4A82-BF11-900CBA882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CF5213-1287-486B-A776-A9967322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9534EA-2A68-40A3-AE7B-6CA855AB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F6B31E-DA99-408D-AE4C-354010E0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31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95F75C-1BCC-4943-88B8-D36D57DD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FAC9294-EADE-4006-8653-C73FF7AF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C7A8658-8208-4C38-AD58-7752AC9A9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D9D3FCC-B643-40B2-8001-A1488558D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DC23EEE-5C61-435B-B977-86ABCD224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75994D-CF66-4DED-8019-93EB9104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E669B03-661B-44F2-BA9B-8ECA0AC6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DBAFD04-F754-43F3-BEEC-23F8244D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75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DBFE2-7D12-4D46-9DFC-9D9D7F9F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91D7923-4109-4326-B360-175C03B4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49ED67-DC62-40EF-87BE-35E1A59AA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C9207D-5852-45E1-A04C-B2D845C9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93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56E84A-CDBC-4F87-9878-0E9547F5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ED6E851-39BC-4921-8B59-AEF81172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FE2CB3-00D4-406A-9682-CA23BF67C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77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07798-A076-48A7-9A41-2E47B556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7A3363-598F-4D4D-B129-AAE20160C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62BA5EF-4366-463C-95B2-26091AB6C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299791-FB6F-4407-8F89-5A4503FA1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909CE5-5B38-408C-B594-572C38CF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1A8777-2B45-4653-A9EC-56A25329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3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6CA83-80D7-421B-A641-A72E5E515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EB3FA8E-79F5-4DB6-913D-BEFCD85FC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EB0B66A-3D7B-4DB7-8E66-C32DC52B2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08C5D2-5B5E-4C81-906A-62334AF4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8B4B8B-EA62-4CD9-A7EB-80F27336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1B56BA-9205-48C9-890C-FF1DD443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84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0F5B73-6B72-4B8E-B179-581BBE83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44B0F1F-B975-46C4-ABF4-839A929B7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FBB93A-1AD7-4C54-A488-A3844C360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451FA-D0B9-4EF2-A375-E6DB08FABC61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83F443-2953-4534-BBE4-AC25C633B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524EEE-F427-4688-AEA4-5E86FE23A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52046-08AF-4D05-AD9A-E7535487E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68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A7D0DD9-67D1-4BBF-84D4-CD73CC80C051}"/>
              </a:ext>
            </a:extLst>
          </p:cNvPr>
          <p:cNvSpPr/>
          <p:nvPr/>
        </p:nvSpPr>
        <p:spPr>
          <a:xfrm>
            <a:off x="5085146" y="5952394"/>
            <a:ext cx="2021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2019-1-PL01-KA203-065205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3C9574-FAA9-4A32-843F-C06705A0D244}"/>
              </a:ext>
            </a:extLst>
          </p:cNvPr>
          <p:cNvSpPr txBox="1"/>
          <p:nvPr/>
        </p:nvSpPr>
        <p:spPr>
          <a:xfrm>
            <a:off x="855677" y="5419288"/>
            <a:ext cx="1101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“Interdisciplinarity, multiculturalism and work with the patient in a non-standard situation in the context of conducting didactic classes</a:t>
            </a:r>
            <a:endParaRPr lang="cs-CZ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field of medical sciences and health sciences in Centers of Medical Simulation”</a:t>
            </a:r>
            <a:endParaRPr lang="cs-CZ" sz="1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CBA71A0-6960-499D-8D27-74ED04E0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0" y="294075"/>
            <a:ext cx="2684280" cy="7667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D45F7C-B10C-4007-BA91-AB1CA47C98E7}"/>
              </a:ext>
            </a:extLst>
          </p:cNvPr>
          <p:cNvSpPr txBox="1"/>
          <p:nvPr/>
        </p:nvSpPr>
        <p:spPr>
          <a:xfrm>
            <a:off x="1374380" y="3315636"/>
            <a:ext cx="891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Akutní císařský řez</a:t>
            </a:r>
          </a:p>
          <a:p>
            <a:pPr algn="ctr"/>
            <a:r>
              <a:rPr lang="cs-CZ" sz="2400" dirty="0"/>
              <a:t>Porod v terénu, Překotný porod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5E140C4F-3673-4FD9-8165-900615C0C4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924" y="361103"/>
            <a:ext cx="1827383" cy="69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E84696-AF20-4E43-B497-AC8F74C2C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82" y="366917"/>
            <a:ext cx="2160148" cy="7667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E175388-174C-4D2D-937E-29CBEA8FC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7" t="11185" b="34807"/>
          <a:stretch/>
        </p:blipFill>
        <p:spPr>
          <a:xfrm>
            <a:off x="9219501" y="353372"/>
            <a:ext cx="2282078" cy="79382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404169-DD6B-45D6-BD9E-3C82597E96EC}"/>
              </a:ext>
            </a:extLst>
          </p:cNvPr>
          <p:cNvSpPr txBox="1"/>
          <p:nvPr/>
        </p:nvSpPr>
        <p:spPr>
          <a:xfrm>
            <a:off x="4173609" y="4561864"/>
            <a:ext cx="347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PhDr. Daniela Nedvědová, Ph.D.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5CEFFD-3BF3-4870-BD9F-953E6B84A52A}"/>
              </a:ext>
            </a:extLst>
          </p:cNvPr>
          <p:cNvSpPr txBox="1"/>
          <p:nvPr/>
        </p:nvSpPr>
        <p:spPr>
          <a:xfrm>
            <a:off x="1526780" y="1926537"/>
            <a:ext cx="89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Péče o těhotné ženy z různých kultur </a:t>
            </a:r>
          </a:p>
          <a:p>
            <a:pPr algn="ctr"/>
            <a:r>
              <a:rPr lang="cs-CZ" sz="3600" dirty="0"/>
              <a:t>při akutních situacích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AEB885B-E7C2-4E86-A1CF-B6AD83D1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Relativní indikace k císařskému řezu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8F7162-5156-49DE-8F02-EB79C323D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okolnosti sice umožňují vaginální porod, ale mohou znamenat zvýšené riziko </a:t>
            </a:r>
          </a:p>
          <a:p>
            <a:endParaRPr lang="cs-CZ" dirty="0"/>
          </a:p>
          <a:p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porod koncem pánevním, porod dvojčat…</a:t>
            </a:r>
          </a:p>
        </p:txBody>
      </p:sp>
    </p:spTree>
    <p:extLst>
      <p:ext uri="{BB962C8B-B14F-4D97-AF65-F5344CB8AC3E}">
        <p14:creationId xmlns:p14="http://schemas.microsoft.com/office/powerpoint/2010/main" val="440907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68822-F527-4157-B3EE-4FCE121D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indikace k císařskému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155C7D-0981-4789-B1F0-2B7CE17EA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862"/>
            <a:ext cx="10515600" cy="49940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kefalopelvický</a:t>
            </a:r>
            <a:r>
              <a:rPr lang="cs-CZ" dirty="0"/>
              <a:t> nepoměr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závažné vrozené vývojové vady dělohy (uterus duplex)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patologie naléhání plodu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velký plod (4500 g a více)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stav po prodělaném </a:t>
            </a:r>
            <a:r>
              <a:rPr lang="cs-CZ" dirty="0" err="1"/>
              <a:t>eklamptickém</a:t>
            </a:r>
            <a:r>
              <a:rPr lang="cs-CZ" dirty="0"/>
              <a:t> záchvatu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předchozí císařský řez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zdravotní stav matky komplikující těhotenství (</a:t>
            </a:r>
            <a:r>
              <a:rPr lang="cs-CZ" dirty="0" err="1"/>
              <a:t>preeklampsie</a:t>
            </a:r>
            <a:r>
              <a:rPr lang="cs-CZ" dirty="0"/>
              <a:t>, eklampsie, HELLP syndrom, kardiovaskulární a respirační choroby)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infekce matky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psychologické indikace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195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A16F0-BE81-41B3-ADAB-B4EBA6C1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Předoperační péče a příprava k císařskému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536075-E3DB-4606-82F3-D843D527E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základní vyšetření krve (hematologické, hemokoagulační, biochemické) a moči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natočení EKG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stabilizace přidružených onemocnění příslušným specialistou (diabetes </a:t>
            </a:r>
            <a:r>
              <a:rPr lang="cs-CZ" sz="2600" dirty="0" err="1"/>
              <a:t>mellitus</a:t>
            </a:r>
            <a:r>
              <a:rPr lang="cs-CZ" sz="2600" dirty="0"/>
              <a:t>, hypertenze, oční komplikace)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podepsání informovaných souhlasů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6 hodin před operací (od půlnoci) ženy lační a 12 hodin před operací se aplikuje profylaktická dávka LMWH (prevence </a:t>
            </a:r>
            <a:r>
              <a:rPr lang="cs-CZ" sz="2600" dirty="0" err="1"/>
              <a:t>trombembolie</a:t>
            </a:r>
            <a:r>
              <a:rPr lang="cs-CZ" sz="26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221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E5B65-8C71-42B1-A127-C717A511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Předoperační péče a příprava k císařskému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DD7DD4-D214-4FEE-8157-1D3EF944B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oholení ochlupení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očistné klyzma (v případě potřeby)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očistná sprcha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natočení </a:t>
            </a:r>
            <a:r>
              <a:rPr lang="cs-CZ" dirty="0" err="1"/>
              <a:t>kardiotokografického</a:t>
            </a:r>
            <a:r>
              <a:rPr lang="cs-CZ" dirty="0"/>
              <a:t> záznamu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zavedení periferního žilního katétru (infuze)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98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9681D-0FC6-4CD8-8A40-DA9655D6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Předoperační péče a příprava k císařskému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9CD2CC-26E1-4E24-8256-2311AD354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prevence </a:t>
            </a:r>
            <a:r>
              <a:rPr lang="cs-CZ" sz="2600" dirty="0" err="1"/>
              <a:t>tromboembolie</a:t>
            </a:r>
            <a:r>
              <a:rPr lang="cs-CZ" sz="2600" dirty="0"/>
              <a:t> (bandáž dolních končetin)</a:t>
            </a:r>
          </a:p>
          <a:p>
            <a:pPr marL="0" indent="0">
              <a:buNone/>
            </a:pPr>
            <a:endParaRPr lang="cs-CZ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odstranění šperků, brýlí, naslouchadla, zubní protézy, kontaktních čoček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kontrola, zda je žena odlíčená a zda má odlakované nehty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potřebná dokumentace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627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B826C-7193-4316-B7BE-BF8354BF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anestezie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62CBE8-C6AD-4730-A86F-75D08B3E5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celková anestezie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místní anestezie (regionální, svodná, spinální, epidurální)</a:t>
            </a:r>
          </a:p>
        </p:txBody>
      </p:sp>
    </p:spTree>
    <p:extLst>
      <p:ext uri="{BB962C8B-B14F-4D97-AF65-F5344CB8AC3E}">
        <p14:creationId xmlns:p14="http://schemas.microsoft.com/office/powerpoint/2010/main" val="2065813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90143-306E-4178-BB3A-7355663C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Celková anestezie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0F1F0F-2444-474E-8EBA-534999738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Komplikace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aspirace do dýchacích cest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pocit cizího tělesa v krku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poškození pacienta v souvislosti s intubací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alergická reakce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paravenózní</a:t>
            </a:r>
            <a:r>
              <a:rPr lang="cs-CZ" dirty="0"/>
              <a:t> podání léku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možnost silnějšího útlumu novorozence </a:t>
            </a:r>
          </a:p>
        </p:txBody>
      </p:sp>
    </p:spTree>
    <p:extLst>
      <p:ext uri="{BB962C8B-B14F-4D97-AF65-F5344CB8AC3E}">
        <p14:creationId xmlns:p14="http://schemas.microsoft.com/office/powerpoint/2010/main" val="4254631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94FC2-504C-4B70-99FD-ED0789A0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anestezie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D7F880-9415-4C6F-A0CB-ECD736F20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Komplikace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třesavka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hypotenze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nevolnost zvracení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5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1BB05-CCBE-43BB-87BA-77BFDB94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Provedení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71D93E-C4CB-4E41-9C60-2484E441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POLOHOVÁNÍ PACIENTKY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poloha vleže na zádech, mírný náklon na levý bok o 10-15</a:t>
            </a:r>
            <a:r>
              <a:rPr lang="cs-CZ" baseline="30000" dirty="0"/>
              <a:t>o</a:t>
            </a:r>
            <a:r>
              <a:rPr lang="cs-CZ" dirty="0"/>
              <a:t> (vychýlení dělohy ze střední čáry)            redukce tlaku dělohy na dolní dutou žílu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A466327B-3F50-4403-8650-EACF7EDD4404}"/>
              </a:ext>
            </a:extLst>
          </p:cNvPr>
          <p:cNvSpPr/>
          <p:nvPr/>
        </p:nvSpPr>
        <p:spPr>
          <a:xfrm>
            <a:off x="4506012" y="3295257"/>
            <a:ext cx="791851" cy="2674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877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5E178-D483-40BC-A150-C335817B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Provedení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FB0AA6-AA0F-46D8-BB80-F37D72069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9126"/>
          </a:xfrm>
        </p:spPr>
        <p:txBody>
          <a:bodyPr/>
          <a:lstStyle/>
          <a:p>
            <a:pPr marL="0" indent="0">
              <a:buNone/>
            </a:pPr>
            <a:r>
              <a:rPr lang="cs-CZ" sz="2600" b="1" dirty="0"/>
              <a:t>KOŽNÍ ŘEZ LAPAROTOMIE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nízká transverzální incize (</a:t>
            </a:r>
            <a:r>
              <a:rPr lang="cs-CZ" sz="2600" b="1" dirty="0" err="1"/>
              <a:t>Pfannenstielův</a:t>
            </a:r>
            <a:r>
              <a:rPr lang="cs-CZ" sz="2600" b="1" dirty="0"/>
              <a:t> řez</a:t>
            </a:r>
            <a:r>
              <a:rPr lang="cs-CZ" sz="2600" dirty="0"/>
              <a:t>); řez je veden 2-3 cm nad symfýzou, v řase na horním okraji pubického ochlupení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i="1" dirty="0"/>
              <a:t>výhody: </a:t>
            </a:r>
            <a:r>
              <a:rPr lang="cs-CZ" sz="2600" dirty="0"/>
              <a:t>dobrý kosmetický efekt, menší bolestivost, rychlejší hojení, menší výskyt hematomů, méně infekcí, hernií a dehiscencí rány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po provedení kožní incize se rozvolní podkožní tkáň až na fascii </a:t>
            </a:r>
            <a:r>
              <a:rPr lang="cs-CZ" sz="2600" dirty="0" err="1"/>
              <a:t>musculus</a:t>
            </a:r>
            <a:r>
              <a:rPr lang="cs-CZ" sz="2600" dirty="0"/>
              <a:t> </a:t>
            </a:r>
            <a:r>
              <a:rPr lang="cs-CZ" sz="2600" dirty="0" err="1"/>
              <a:t>rectus</a:t>
            </a:r>
            <a:r>
              <a:rPr lang="cs-CZ" sz="2600" dirty="0"/>
              <a:t> </a:t>
            </a:r>
            <a:r>
              <a:rPr lang="cs-CZ" sz="2600" dirty="0" err="1"/>
              <a:t>abdominis</a:t>
            </a:r>
            <a:r>
              <a:rPr lang="cs-CZ" sz="2600" dirty="0"/>
              <a:t> (přímý sval břišní), která je následně příčně protnuta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pokračování mezi přímými svaly až na peritoneum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po proniknutí do dutiny břišní následuje sesunutí </a:t>
            </a:r>
            <a:r>
              <a:rPr lang="cs-CZ" sz="2600" dirty="0" err="1"/>
              <a:t>pliky</a:t>
            </a:r>
            <a:r>
              <a:rPr lang="cs-CZ" sz="2600" dirty="0"/>
              <a:t> močového měchýře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obnažení dolního děložního segmentu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903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A34A6-8353-47A6-B55E-A59862E4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Císařský řez – historický exkurz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C248BD-F87A-4162-BF8B-DE2269EFD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10515600" cy="48903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znalost císařského řezu již v Mezopotámii (Epos o </a:t>
            </a:r>
            <a:r>
              <a:rPr lang="cs-CZ" dirty="0" err="1"/>
              <a:t>Gilgamešovi</a:t>
            </a:r>
            <a:r>
              <a:rPr lang="cs-CZ" dirty="0"/>
              <a:t>), v Egyptě (</a:t>
            </a:r>
            <a:r>
              <a:rPr lang="cs-CZ" dirty="0" err="1"/>
              <a:t>Ebersův</a:t>
            </a:r>
            <a:r>
              <a:rPr lang="cs-CZ" dirty="0"/>
              <a:t> papyrus) a Židé (lékařská kniha </a:t>
            </a:r>
            <a:r>
              <a:rPr lang="cs-CZ" dirty="0" err="1"/>
              <a:t>Mišnajoth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zmínky o plodu vycházejícím z těla matčina, nikoliv cestami přirozenými, ale vynětím z útrob matky, nacházíme již v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řecké mytologii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řecký bůh </a:t>
            </a:r>
            <a:r>
              <a:rPr lang="cs-CZ" dirty="0" err="1"/>
              <a:t>Asklépios</a:t>
            </a:r>
            <a:r>
              <a:rPr lang="cs-CZ" dirty="0"/>
              <a:t> byl vyňat z těla matčina Apollónem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přechod povědomí o extrakci plodu břišní cestou do zákonodárství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královský zákon Lex </a:t>
            </a:r>
            <a:r>
              <a:rPr lang="cs-CZ" dirty="0" err="1"/>
              <a:t>regia</a:t>
            </a:r>
            <a:r>
              <a:rPr lang="cs-CZ" dirty="0"/>
              <a:t> (715-673 př. n. l.) obsahuje ustanovení, že žádná těhotná žena nesmí být pochována, pokud nebyl plod z jejího těla vyňat</a:t>
            </a:r>
          </a:p>
        </p:txBody>
      </p:sp>
    </p:spTree>
    <p:extLst>
      <p:ext uri="{BB962C8B-B14F-4D97-AF65-F5344CB8AC3E}">
        <p14:creationId xmlns:p14="http://schemas.microsoft.com/office/powerpoint/2010/main" val="4065704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775E8-0747-4C0D-84E3-042B6896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Pfannenstielův</a:t>
            </a:r>
            <a:r>
              <a:rPr lang="cs-CZ" dirty="0"/>
              <a:t> řez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4D3DE1-653E-4CC5-A912-AD2C7D7B4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400" dirty="0"/>
              <a:t>Doležal, A. a kol. </a:t>
            </a:r>
            <a:r>
              <a:rPr lang="cs-CZ" sz="1400" i="1" dirty="0"/>
              <a:t>Porodnické operace,</a:t>
            </a:r>
            <a:r>
              <a:rPr lang="cs-CZ" sz="1400" dirty="0"/>
              <a:t> s. 219, 220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5069BC-D402-45DC-8EF6-4096A1F58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24" y="681037"/>
            <a:ext cx="6493606" cy="57126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BD86D3-3CE4-42A8-BFB4-75206994D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36118"/>
            <a:ext cx="4459455" cy="23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7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1C3E13-2C7C-4060-8ACF-217C267E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Provedení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F98FB1-E450-4ECE-BC1E-998CDF44B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TYPY ŘEZŮ NA DĚLOZE</a:t>
            </a:r>
          </a:p>
          <a:p>
            <a:pPr marL="0" indent="0">
              <a:buNone/>
            </a:pPr>
            <a:r>
              <a:rPr lang="cs-CZ" b="1" dirty="0"/>
              <a:t>Korporální řez (</a:t>
            </a:r>
            <a:r>
              <a:rPr lang="cs-CZ" b="1" dirty="0" err="1"/>
              <a:t>incisio</a:t>
            </a:r>
            <a:r>
              <a:rPr lang="cs-CZ" b="1" dirty="0"/>
              <a:t> </a:t>
            </a:r>
            <a:r>
              <a:rPr lang="cs-CZ" b="1" dirty="0" err="1"/>
              <a:t>corporalis</a:t>
            </a:r>
            <a:r>
              <a:rPr lang="cs-CZ" b="1" dirty="0"/>
              <a:t> </a:t>
            </a:r>
            <a:r>
              <a:rPr lang="cs-CZ" b="1" dirty="0" err="1"/>
              <a:t>clasica</a:t>
            </a:r>
            <a:r>
              <a:rPr lang="cs-CZ" b="1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veden podélně děložním tělem od fundu děložního a končí v děložním </a:t>
            </a:r>
            <a:r>
              <a:rPr lang="cs-CZ" dirty="0" err="1"/>
              <a:t>isthmu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používán velmi vzácně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indikace: </a:t>
            </a:r>
            <a:r>
              <a:rPr lang="cs-CZ" dirty="0"/>
              <a:t>před hysterektomií, při hrozící děložní ruptuře, u císařského řezu na umírající a mrtvé, po operacích pro močovou inkontinenci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pro matku nevýhodný (jizva je vystavena vyššímu riziku ruptury v dalším těhotenství)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riziko: </a:t>
            </a:r>
            <a:r>
              <a:rPr lang="cs-CZ" dirty="0"/>
              <a:t>rozpad děložní sutury, infekce dělohy, vznik pooperačních srůstů střeva a omenta</a:t>
            </a:r>
          </a:p>
        </p:txBody>
      </p:sp>
    </p:spTree>
    <p:extLst>
      <p:ext uri="{BB962C8B-B14F-4D97-AF65-F5344CB8AC3E}">
        <p14:creationId xmlns:p14="http://schemas.microsoft.com/office/powerpoint/2010/main" val="3044166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1C3E13-2C7C-4060-8ACF-217C267E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Provedení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F98FB1-E450-4ECE-BC1E-998CDF44B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600" b="1" dirty="0"/>
              <a:t>TYPY ŘEZŮ NA DĚLOZE</a:t>
            </a:r>
          </a:p>
          <a:p>
            <a:pPr marL="0" indent="0">
              <a:buNone/>
            </a:pPr>
            <a:r>
              <a:rPr lang="cs-CZ" sz="2600" b="1" dirty="0" err="1"/>
              <a:t>Supracervikální</a:t>
            </a:r>
            <a:r>
              <a:rPr lang="cs-CZ" sz="2600" b="1" dirty="0"/>
              <a:t> </a:t>
            </a:r>
            <a:r>
              <a:rPr lang="cs-CZ" sz="2600" b="1" dirty="0" err="1"/>
              <a:t>transperitoneální</a:t>
            </a:r>
            <a:r>
              <a:rPr lang="cs-CZ" sz="2600" b="1" dirty="0"/>
              <a:t> řez (</a:t>
            </a:r>
            <a:r>
              <a:rPr lang="pt-BR" sz="2600" b="1" dirty="0"/>
              <a:t>s</a:t>
            </a:r>
            <a:r>
              <a:rPr lang="cs-CZ" sz="2600" b="1" dirty="0" err="1"/>
              <a:t>ectio</a:t>
            </a:r>
            <a:r>
              <a:rPr lang="cs-CZ" sz="2600" b="1" dirty="0"/>
              <a:t> </a:t>
            </a:r>
            <a:r>
              <a:rPr lang="pt-BR" sz="2600" b="1" dirty="0"/>
              <a:t>c</a:t>
            </a:r>
            <a:r>
              <a:rPr lang="cs-CZ" sz="2600" b="1" dirty="0" err="1"/>
              <a:t>aesarea</a:t>
            </a:r>
            <a:r>
              <a:rPr lang="pt-BR" sz="2600" b="1" dirty="0"/>
              <a:t> supracervicalis transperitonealis</a:t>
            </a:r>
            <a:r>
              <a:rPr lang="cs-CZ" sz="2600" b="1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řez je veden příčně v oblasti dolního děložního segmentu (v pasivní děložní části)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hysterotomie je provedena tupým roztažením prsty do stran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naléhající část plodu operatér extrahuje rukou po protětí vaku blan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po porodu plodu – aplikace intravenózně a </a:t>
            </a:r>
            <a:r>
              <a:rPr lang="cs-CZ" sz="2600" dirty="0" err="1"/>
              <a:t>intramyometrálně</a:t>
            </a:r>
            <a:r>
              <a:rPr lang="cs-CZ" sz="2600" dirty="0"/>
              <a:t> 5 </a:t>
            </a:r>
            <a:r>
              <a:rPr lang="cs-CZ" sz="2600" dirty="0" err="1"/>
              <a:t>m.j</a:t>
            </a:r>
            <a:r>
              <a:rPr lang="cs-CZ" sz="2600" dirty="0"/>
              <a:t>. oxytocinu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6572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1C3E13-2C7C-4060-8ACF-217C267E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Provedení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F98FB1-E450-4ECE-BC1E-998CDF44B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b="1" dirty="0"/>
              <a:t>TYPY ŘEZŮ NA DĚLOZE</a:t>
            </a:r>
          </a:p>
          <a:p>
            <a:pPr marL="0" indent="0">
              <a:buNone/>
            </a:pPr>
            <a:r>
              <a:rPr lang="cs-CZ" sz="2600" b="1" dirty="0"/>
              <a:t>Široký U řez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i="1" dirty="0"/>
              <a:t>indikace:</a:t>
            </a:r>
            <a:r>
              <a:rPr lang="cs-CZ" sz="2600" dirty="0"/>
              <a:t> porod nezralého dítěte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600" dirty="0"/>
          </a:p>
          <a:p>
            <a:pPr marL="0" indent="0">
              <a:buNone/>
            </a:pPr>
            <a:r>
              <a:rPr lang="cs-CZ" sz="2600" b="1" dirty="0"/>
              <a:t>Obrácený T řez (T-</a:t>
            </a:r>
            <a:r>
              <a:rPr lang="cs-CZ" sz="2600" b="1" dirty="0" err="1"/>
              <a:t>incisio</a:t>
            </a:r>
            <a:r>
              <a:rPr lang="cs-CZ" sz="2600" b="1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vychází z řezu podle </a:t>
            </a:r>
            <a:r>
              <a:rPr lang="cs-CZ" sz="2600" dirty="0" err="1"/>
              <a:t>Gepperta</a:t>
            </a:r>
            <a:r>
              <a:rPr lang="cs-CZ" sz="2600" dirty="0"/>
              <a:t> a představuje jeho rozšíření kraniální incizí v sagitální rovině tak, že vytváří obraz obráceného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i="1" dirty="0"/>
              <a:t>indikace:</a:t>
            </a:r>
            <a:r>
              <a:rPr lang="cs-CZ" sz="2600" dirty="0"/>
              <a:t> situace, kdy není možné plod vybavit přes původní příčnou incizi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8167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1C3E13-2C7C-4060-8ACF-217C267E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Provedení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F98FB1-E450-4ECE-BC1E-998CDF44B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b="1" dirty="0"/>
              <a:t>TYPY ŘEZŮ NA DĚLOZE</a:t>
            </a:r>
          </a:p>
          <a:p>
            <a:pPr marL="0" indent="0">
              <a:buNone/>
            </a:pPr>
            <a:r>
              <a:rPr lang="cs-CZ" sz="2600" b="1" dirty="0"/>
              <a:t>Řez </a:t>
            </a:r>
            <a:r>
              <a:rPr lang="cs-CZ" sz="2600" b="1" dirty="0" err="1"/>
              <a:t>poloměsíčitý-semilunární</a:t>
            </a:r>
            <a:r>
              <a:rPr lang="cs-CZ" sz="2600" b="1" dirty="0"/>
              <a:t> podle </a:t>
            </a:r>
            <a:r>
              <a:rPr lang="cs-CZ" sz="2600" b="1" dirty="0" err="1"/>
              <a:t>Gepperta</a:t>
            </a:r>
            <a:endParaRPr lang="cs-CZ" sz="2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řez na dolním děložním segmentu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nejčastěji používaný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platí zde čím ostřejší průběh řezu, tím větší otvor a bezpečnější řez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je omezen rozsahem děložních hran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600" dirty="0"/>
              <a:t>obdobou je řez podle </a:t>
            </a:r>
            <a:r>
              <a:rPr lang="cs-CZ" sz="2600" b="1" dirty="0" err="1"/>
              <a:t>Misgava-Ladacha</a:t>
            </a:r>
            <a:r>
              <a:rPr lang="cs-CZ" sz="2600" b="1" dirty="0"/>
              <a:t>; </a:t>
            </a:r>
            <a:r>
              <a:rPr lang="cs-CZ" sz="2600" dirty="0"/>
              <a:t>řez je veden o 2-3 cm výše, nad úponem </a:t>
            </a:r>
            <a:r>
              <a:rPr lang="cs-CZ" sz="2600" dirty="0" err="1"/>
              <a:t>pliky</a:t>
            </a:r>
            <a:r>
              <a:rPr lang="cs-CZ" sz="2600" dirty="0"/>
              <a:t> močového měchýře, kterou zde není nutno sesouvat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023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4EB42E-E786-4D3F-80B7-C6892130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53" y="1825625"/>
            <a:ext cx="10948447" cy="466725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  Doležal, A. a kol. </a:t>
            </a:r>
            <a:r>
              <a:rPr lang="cs-CZ" sz="1400" i="1" dirty="0"/>
              <a:t>Porodnické operace,</a:t>
            </a:r>
            <a:r>
              <a:rPr lang="cs-CZ" sz="1400" dirty="0"/>
              <a:t> s. 225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B0B389-01CB-4BC0-80DA-1976A2D22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049" y="160256"/>
            <a:ext cx="6578433" cy="654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55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7D7EC-DC72-4213-A35B-C6B36397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Porod placenty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EE308C-DD13-4ED4-90DC-A69683D3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 vybavení plodu – aplikace </a:t>
            </a:r>
            <a:r>
              <a:rPr lang="cs-CZ" dirty="0" err="1"/>
              <a:t>uterotonik</a:t>
            </a:r>
            <a:r>
              <a:rPr lang="cs-CZ" dirty="0"/>
              <a:t> 5 – 10 m. j. oxytocinu intravenózně nebo do </a:t>
            </a:r>
            <a:r>
              <a:rPr lang="cs-CZ" dirty="0" err="1"/>
              <a:t>myometria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mírným tahem za pupečník nebo manuální extrakce</a:t>
            </a:r>
          </a:p>
        </p:txBody>
      </p:sp>
    </p:spTree>
    <p:extLst>
      <p:ext uri="{BB962C8B-B14F-4D97-AF65-F5344CB8AC3E}">
        <p14:creationId xmlns:p14="http://schemas.microsoft.com/office/powerpoint/2010/main" val="3531890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3078E-A522-44EE-8EED-97502D97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provedení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1717B7-BD06-4917-9D4F-0A137DEDE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nízká transverzální incize (</a:t>
            </a:r>
            <a:r>
              <a:rPr lang="cs-CZ" dirty="0" err="1"/>
              <a:t>Pfannenstielův</a:t>
            </a:r>
            <a:r>
              <a:rPr lang="cs-CZ" dirty="0"/>
              <a:t> řez)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kůže, podkoží, fascie – příčná preparace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přímé břišní svaly, peritoneum – podélná preparace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přetětí </a:t>
            </a:r>
            <a:r>
              <a:rPr lang="cs-CZ" dirty="0" err="1"/>
              <a:t>vesicouterinní</a:t>
            </a:r>
            <a:r>
              <a:rPr lang="cs-CZ" dirty="0"/>
              <a:t> </a:t>
            </a:r>
            <a:r>
              <a:rPr lang="cs-CZ" dirty="0" err="1"/>
              <a:t>pliky</a:t>
            </a:r>
            <a:r>
              <a:rPr lang="cs-CZ" dirty="0"/>
              <a:t> a sesunutí močového měchýře kaudálně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krátký příčný řez podle </a:t>
            </a:r>
            <a:r>
              <a:rPr lang="cs-CZ" dirty="0" err="1"/>
              <a:t>Gepperta</a:t>
            </a:r>
            <a:r>
              <a:rPr lang="cs-CZ" dirty="0"/>
              <a:t> na dolním děložním segmentu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rozšíření incize prsty do stran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dirupce</a:t>
            </a:r>
            <a:r>
              <a:rPr lang="cs-CZ" dirty="0"/>
              <a:t> vaku blan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porod plodu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porod placenty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revize dutiny děložní</a:t>
            </a:r>
          </a:p>
        </p:txBody>
      </p:sp>
    </p:spTree>
    <p:extLst>
      <p:ext uri="{BB962C8B-B14F-4D97-AF65-F5344CB8AC3E}">
        <p14:creationId xmlns:p14="http://schemas.microsoft.com/office/powerpoint/2010/main" val="1248700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16A81-A0A5-4C64-A989-067D6BB8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Pfannenstielův</a:t>
            </a:r>
            <a:r>
              <a:rPr lang="cs-CZ" dirty="0"/>
              <a:t> řez, příčná preparace kůže, podkoží a fascie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098631-73E7-4062-93CB-3CE2D91AC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1400" dirty="0"/>
              <a:t>Doležal, A. a kol. </a:t>
            </a:r>
            <a:r>
              <a:rPr lang="cs-CZ" sz="1400" i="1" dirty="0"/>
              <a:t>Porodnické operace,</a:t>
            </a:r>
            <a:r>
              <a:rPr lang="cs-CZ" sz="1400" dirty="0"/>
              <a:t> s. 221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252341-94EB-43F5-8806-4F86EC3BC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847" y="1077606"/>
            <a:ext cx="4326904" cy="55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5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36619-AC45-422A-8A03-28C555B2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Podélná preparace přímých břišních svalů a peritonea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805B7A-3B89-49BC-BBA0-136D649B2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1400" dirty="0"/>
              <a:t>Doležal, A. a kol. </a:t>
            </a:r>
            <a:r>
              <a:rPr lang="cs-CZ" sz="1400" i="1" dirty="0"/>
              <a:t>Porodnické operace,</a:t>
            </a:r>
            <a:r>
              <a:rPr lang="cs-CZ" sz="1400" dirty="0"/>
              <a:t> s. 222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31C13E-CF4D-4306-BE1F-F70349AE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91" y="1216058"/>
            <a:ext cx="4748017" cy="52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4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080541-7BBE-4DA0-A72E-E659C950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Císařský řez – historický exkurz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9E14A5-2097-4603-8CFB-28DD1A9D1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novověk – zmínky o provedení císařského řezu od 16. století (nejčastější indikace absolutně zúžená pánev)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neznalost asepse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rána na děloze nebyla šitá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mortalita matek 60 – 90 % (vykrvácení, puerperální sepse)</a:t>
            </a:r>
          </a:p>
        </p:txBody>
      </p:sp>
    </p:spTree>
    <p:extLst>
      <p:ext uri="{BB962C8B-B14F-4D97-AF65-F5344CB8AC3E}">
        <p14:creationId xmlns:p14="http://schemas.microsoft.com/office/powerpoint/2010/main" val="2904496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9BFB8-A607-45CC-9650-03849866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Preparace a sesunutí </a:t>
            </a:r>
            <a:r>
              <a:rPr lang="cs-CZ" dirty="0" err="1"/>
              <a:t>vezikouterinní</a:t>
            </a:r>
            <a:r>
              <a:rPr lang="cs-CZ" dirty="0"/>
              <a:t> </a:t>
            </a:r>
            <a:r>
              <a:rPr lang="cs-CZ" dirty="0" err="1"/>
              <a:t>pliky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C011EC-35C5-4138-A529-CFEBB427E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Doležal, A. a kol. </a:t>
            </a:r>
            <a:r>
              <a:rPr lang="cs-CZ" sz="1400" i="1" dirty="0"/>
              <a:t>Porodnické operace,</a:t>
            </a:r>
            <a:r>
              <a:rPr lang="cs-CZ" sz="1400" dirty="0"/>
              <a:t> s. 223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6AAABB-D13B-484D-AA99-D2C864B4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11" y="1244337"/>
            <a:ext cx="4072542" cy="541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3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57C8E-3D2A-4B1A-B999-D130F6D7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Hysterotomie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B610D4-F3C2-40AC-896B-A2F6F08AE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dirty="0"/>
              <a:t>Doležal, A. a kol. </a:t>
            </a:r>
            <a:r>
              <a:rPr lang="cs-CZ" sz="1400" i="1" dirty="0"/>
              <a:t>Porodnické operace,</a:t>
            </a:r>
            <a:r>
              <a:rPr lang="cs-CZ" sz="1400" dirty="0"/>
              <a:t> s. 227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4C2D93-DEDE-4DF5-A67D-7046DF27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705" y="903516"/>
            <a:ext cx="5590095" cy="55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82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4F8B0-D46F-4F95-B35B-6B3617A4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Pooperační péče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EF178A-39C3-4F00-BBD5-510AA1BCB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uložení ženy na pooperační pokoj či jednotku intenzívní péče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monitorace krevního tlaku, pulzu, </a:t>
            </a:r>
            <a:r>
              <a:rPr lang="cs-CZ" dirty="0" err="1"/>
              <a:t>oxygenace</a:t>
            </a:r>
            <a:r>
              <a:rPr lang="cs-CZ" dirty="0"/>
              <a:t>, vědomí, bolesti, dechu, EKG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monitorace diurézy, zabarvení a vzhledu moči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monitorace krvácení z operační rány (sledování prosakování krytí; sterilní krytí laparotomie ponecháváme 24 hodin), z pochvy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kontrola děložního fundu (sestup stejný jako po vaginálním porodu)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kontrola lochií (po císařském řezu je jich méně)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převoz na standardní oddělení šestinedělí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8146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A3E2B-0955-4509-92F7-78170B22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Pooperační péče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B1A8D7-24AC-48D1-896F-1FA3EBF1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snaha o včasné přikládání novorozence ke kojení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včasná </a:t>
            </a:r>
            <a:r>
              <a:rPr lang="cs-CZ" dirty="0" err="1"/>
              <a:t>vertikalizace</a:t>
            </a:r>
            <a:r>
              <a:rPr lang="cs-CZ" dirty="0"/>
              <a:t> za (12) 24 hodin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aktivně podporovat </a:t>
            </a:r>
            <a:r>
              <a:rPr lang="cs-CZ" dirty="0" err="1"/>
              <a:t>rooming</a:t>
            </a:r>
            <a:r>
              <a:rPr lang="cs-CZ" dirty="0"/>
              <a:t>-in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aplikace analgetik v prvních 24 hodinách intravenózně nebo intramuskulárně – následně přechod na perorální analgetika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první pooperační den kontrola krevního obrazu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sledování vyprazdňování stolice (nejpozději 4. pooperační den)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1434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19E7A-56F7-489F-8D75-2A5FB402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Pooperační péče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BD55D6-48F3-4687-A7C0-730B1CAC9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prevence </a:t>
            </a:r>
            <a:r>
              <a:rPr lang="cs-CZ" dirty="0" err="1"/>
              <a:t>trombembolické</a:t>
            </a:r>
            <a:r>
              <a:rPr lang="cs-CZ" dirty="0"/>
              <a:t> nemoci se ukončuje 2. – 3. pooperační 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kožní steh je extrahován 6. – 9. pooperační den, ambulantně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propuštění do domácí péče 4. – 7. pooperační den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2493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5A78E-0D17-4355-AFD4-26AB4562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Pooperační péče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8962E-AB2A-45F8-A741-9E518A530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monitorace bolesti pomocí stupnice VAS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pásmo 1 - 3 = mírná bolest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pásmo 4 - 7 = střední bolest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pásmo 8 - 10  = krutá bolest </a:t>
            </a:r>
          </a:p>
        </p:txBody>
      </p:sp>
    </p:spTree>
    <p:extLst>
      <p:ext uri="{BB962C8B-B14F-4D97-AF65-F5344CB8AC3E}">
        <p14:creationId xmlns:p14="http://schemas.microsoft.com/office/powerpoint/2010/main" val="724685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91D0E-E566-45F4-AFF8-1B51D0AB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a komplikace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DD0096-7C91-487B-B7CE-1D2ACED7F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/>
              <a:t>Peroperační</a:t>
            </a:r>
            <a:r>
              <a:rPr lang="cs-CZ" b="1" dirty="0"/>
              <a:t> komplikace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komplikace anestezie </a:t>
            </a:r>
            <a:r>
              <a:rPr lang="cs-CZ" dirty="0"/>
              <a:t>– zvracení, nauzea, aspirace žaludečního obsahu, hypotenze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krvácení</a:t>
            </a:r>
            <a:r>
              <a:rPr lang="cs-CZ" dirty="0"/>
              <a:t> – z místa </a:t>
            </a:r>
            <a:r>
              <a:rPr lang="cs-CZ" dirty="0" err="1"/>
              <a:t>uterotomie</a:t>
            </a:r>
            <a:r>
              <a:rPr lang="cs-CZ" dirty="0"/>
              <a:t>, z místa inzerce placenty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poranění okolních orgánů </a:t>
            </a:r>
            <a:r>
              <a:rPr lang="cs-CZ" dirty="0"/>
              <a:t>– střevo, močový měchýř, méně často </a:t>
            </a:r>
            <a:r>
              <a:rPr lang="cs-CZ" dirty="0" err="1"/>
              <a:t>uretra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embolie plodovou vodou </a:t>
            </a:r>
            <a:r>
              <a:rPr lang="cs-CZ" dirty="0"/>
              <a:t>– plodová voda je nasáta do otevřených děložních žil; závažná komplikace</a:t>
            </a:r>
          </a:p>
        </p:txBody>
      </p:sp>
    </p:spTree>
    <p:extLst>
      <p:ext uri="{BB962C8B-B14F-4D97-AF65-F5344CB8AC3E}">
        <p14:creationId xmlns:p14="http://schemas.microsoft.com/office/powerpoint/2010/main" val="50087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A97A2-F832-41F7-B02D-E4BBC8A9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a komplikace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335B39-A213-4C32-9166-C7F87850F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Pooperační komplikace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krvácení</a:t>
            </a:r>
            <a:r>
              <a:rPr lang="cs-CZ" dirty="0"/>
              <a:t> – hypotonie dělohy, </a:t>
            </a:r>
            <a:r>
              <a:rPr lang="cs-CZ" dirty="0" err="1"/>
              <a:t>subinvoluce</a:t>
            </a:r>
            <a:r>
              <a:rPr lang="cs-CZ" dirty="0"/>
              <a:t> děložní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infekce</a:t>
            </a:r>
            <a:r>
              <a:rPr lang="cs-CZ" dirty="0"/>
              <a:t> – kůže, podkoží, dutiny děložní, dutiny břišní, infekce močových cest; nejzávažnější komplikace je sepse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bolesti hlavy </a:t>
            </a:r>
            <a:r>
              <a:rPr lang="cs-CZ" dirty="0"/>
              <a:t>– </a:t>
            </a:r>
            <a:r>
              <a:rPr lang="cs-CZ" dirty="0" err="1"/>
              <a:t>postpunkční</a:t>
            </a:r>
            <a:r>
              <a:rPr lang="cs-CZ" dirty="0"/>
              <a:t> bolesti hlavy po spinální anestezii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ileus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trombóza a </a:t>
            </a:r>
            <a:r>
              <a:rPr lang="cs-CZ" i="1" dirty="0" err="1"/>
              <a:t>trombembolie</a:t>
            </a:r>
            <a:r>
              <a:rPr lang="cs-CZ" i="1" dirty="0"/>
              <a:t> </a:t>
            </a:r>
            <a:r>
              <a:rPr lang="cs-CZ" dirty="0"/>
              <a:t>– riziko v důsledku delší imobilizace, profylaxe LMWH</a:t>
            </a:r>
          </a:p>
        </p:txBody>
      </p:sp>
    </p:spTree>
    <p:extLst>
      <p:ext uri="{BB962C8B-B14F-4D97-AF65-F5344CB8AC3E}">
        <p14:creationId xmlns:p14="http://schemas.microsoft.com/office/powerpoint/2010/main" val="1972909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B6346-ADFA-41BA-8C25-DA888274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a komplikace císařského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37261B-383F-4B74-AD7F-8DC61E234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Dlouhodobé následky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jizva na děloze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neplodnost, sterilita </a:t>
            </a:r>
            <a:r>
              <a:rPr lang="cs-CZ" dirty="0"/>
              <a:t>– u žen, které měly pooperační infekční komplikace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břišní </a:t>
            </a:r>
            <a:r>
              <a:rPr lang="cs-CZ" i="1" dirty="0" err="1"/>
              <a:t>diskomfort</a:t>
            </a:r>
            <a:r>
              <a:rPr lang="cs-CZ" i="1" dirty="0"/>
              <a:t>, adheze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8196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A7D0DD9-67D1-4BBF-84D4-CD73CC80C051}"/>
              </a:ext>
            </a:extLst>
          </p:cNvPr>
          <p:cNvSpPr/>
          <p:nvPr/>
        </p:nvSpPr>
        <p:spPr>
          <a:xfrm>
            <a:off x="5085146" y="5952394"/>
            <a:ext cx="2021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2019-1-PL01-KA203-065205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3C9574-FAA9-4A32-843F-C06705A0D244}"/>
              </a:ext>
            </a:extLst>
          </p:cNvPr>
          <p:cNvSpPr txBox="1"/>
          <p:nvPr/>
        </p:nvSpPr>
        <p:spPr>
          <a:xfrm>
            <a:off x="855677" y="5419288"/>
            <a:ext cx="1101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“Interdisciplinarity, multiculturalism and work with the patient in a non-standard situation in the context of conducting didactic classes</a:t>
            </a:r>
            <a:endParaRPr lang="cs-CZ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field of medical sciences and health sciences in Centers of Medical Simulation”</a:t>
            </a:r>
            <a:endParaRPr lang="cs-CZ" sz="1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CBA71A0-6960-499D-8D27-74ED04E0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0" y="294075"/>
            <a:ext cx="2684280" cy="7667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D45F7C-B10C-4007-BA91-AB1CA47C98E7}"/>
              </a:ext>
            </a:extLst>
          </p:cNvPr>
          <p:cNvSpPr txBox="1"/>
          <p:nvPr/>
        </p:nvSpPr>
        <p:spPr>
          <a:xfrm>
            <a:off x="1374380" y="1774137"/>
            <a:ext cx="8914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3600" dirty="0"/>
          </a:p>
          <a:p>
            <a:pPr algn="ctr"/>
            <a:r>
              <a:rPr lang="cs-CZ" sz="3600" dirty="0"/>
              <a:t>Překotný porod (Partus extra </a:t>
            </a:r>
            <a:r>
              <a:rPr lang="cs-CZ" sz="3600" dirty="0" err="1"/>
              <a:t>muros</a:t>
            </a:r>
            <a:r>
              <a:rPr lang="cs-CZ" sz="3600" dirty="0"/>
              <a:t>), </a:t>
            </a:r>
          </a:p>
          <a:p>
            <a:pPr algn="ctr"/>
            <a:r>
              <a:rPr lang="cs-CZ" sz="3600" dirty="0"/>
              <a:t>Porod v terénu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5E140C4F-3673-4FD9-8165-900615C0C4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924" y="361103"/>
            <a:ext cx="1827383" cy="69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E84696-AF20-4E43-B497-AC8F74C2C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82" y="366917"/>
            <a:ext cx="2160148" cy="7667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E175388-174C-4D2D-937E-29CBEA8FC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7" t="11185" b="34807"/>
          <a:stretch/>
        </p:blipFill>
        <p:spPr>
          <a:xfrm>
            <a:off x="9219501" y="353372"/>
            <a:ext cx="2282078" cy="79382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404169-DD6B-45D6-BD9E-3C82597E96EC}"/>
              </a:ext>
            </a:extLst>
          </p:cNvPr>
          <p:cNvSpPr txBox="1"/>
          <p:nvPr/>
        </p:nvSpPr>
        <p:spPr>
          <a:xfrm>
            <a:off x="4207165" y="3687787"/>
            <a:ext cx="347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PhDr. Daniela Nedvědová, Ph.D.</a:t>
            </a:r>
          </a:p>
        </p:txBody>
      </p:sp>
    </p:spTree>
    <p:extLst>
      <p:ext uri="{BB962C8B-B14F-4D97-AF65-F5344CB8AC3E}">
        <p14:creationId xmlns:p14="http://schemas.microsoft.com/office/powerpoint/2010/main" val="3870597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82D969-ADAE-4611-BDEC-81F9D86E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Císařský řez – historický exkurz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013C61-A44F-429B-AD67-FDDA5A87A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2. pol. 19. století – pokrok se zavedením principů asepse (</a:t>
            </a:r>
            <a:r>
              <a:rPr lang="cs-CZ" dirty="0" err="1"/>
              <a:t>Semmelweisem</a:t>
            </a:r>
            <a:r>
              <a:rPr lang="cs-CZ" dirty="0"/>
              <a:t> a </a:t>
            </a:r>
            <a:r>
              <a:rPr lang="cs-CZ" dirty="0" err="1"/>
              <a:t>Listerem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rány na děloze se začínají šít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1881 první dokumentovaný císařský řez – Ferdinand Adolf </a:t>
            </a:r>
            <a:r>
              <a:rPr lang="cs-CZ" dirty="0" err="1"/>
              <a:t>Kehrer</a:t>
            </a:r>
            <a:r>
              <a:rPr lang="cs-CZ" dirty="0"/>
              <a:t> (německý porodník)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další rozvoj anestezie, farmakoterapie a transfuzní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1404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8B32D-BE0A-4541-A6B5-1962D9AD1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Překotný porod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5372B6-721A-4EC9-8119-25CA7F748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spontánní porod s velmi rychlým průběhem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I. doba porodní trvá méně než jednu hodinu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celkově trvá porod do 3 hodin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většinou probíhá atypicky (děložní kontrakce jsou silné intenzity a přicházejí těsně jedna za druhou, s rychlým zánikem děložního hrdla)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kontrakce jsou velmi často nutivé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 porodu dítěte může dojít i v několika minutách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zastihne rodičku nepřipravenou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probíhá v domácím prostředí, v autě, v sanitním voze apod.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0940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7AFEF-9C6F-41AC-BEEF-0B67F1DD2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 koho se objevuje?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B39ED7-F640-4203-A05D-C813993D1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ženy alkoholičky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ženy drogově závislé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ženy bez předchozí prenatální péče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utajovaná těhotenství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vícerodičky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ženy s insuficiencí děložního hrdla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malý plod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4638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50F9C-1C8A-4715-B3DB-1F1CF515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Nebezpečí překotného porodu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24EDBB-51BD-49BE-8680-7663801D0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poranění porodních cest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ohrožení dítěte hypoxií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podchlazení novorozence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vykrvácení novorozence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dopravit co nejrychleji matku i dítě do porodnického zařízení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6662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3EF43-8BF5-45BB-8671-F97FFDF1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dělat při překotném porodu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8F3BF9-96C1-4ADA-B532-28174C3B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084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zajistit potřebné pomůcky (podle místa, kde je 1. pomoc poskytována)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pokud možno, vzít si k sobě jednu asistující osobu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pomůcky:</a:t>
            </a:r>
            <a:r>
              <a:rPr lang="cs-CZ" dirty="0"/>
              <a:t> vyžehlená prostěradla (ručník, ubrus, aj.), igelitová podložka, tkanice (pruhy tkaniny, kapesník, tkaničky), nůžky, vložky, dezinfekce, deky (pro matku i dítě), vyžehlené plátěné pleny pro dítě, ústenka, rukavice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0225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A9351-E528-4D9A-AEF2-8F5635B9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dělat při překotném porodu?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F685DB-9654-4327-BE00-07710D7F6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podložit matku něčím čistým (bunda, ručník, tričko, deka </a:t>
            </a:r>
            <a:r>
              <a:rPr lang="cs-CZ" dirty="0" err="1"/>
              <a:t>apod</a:t>
            </a:r>
            <a:r>
              <a:rPr lang="cs-CZ" dirty="0"/>
              <a:t>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uložit rodičku do polohy v polosedě s pokrčenými a oddálenými dolními končetinami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svléknout pouze potřebný oděv, který by překážel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při samotném porodu se snažíme chránit hráz a korigujeme rychlou progresi hlavičky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2606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6026C8-D8A7-4C09-B65B-1F42111E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dělat při překotném porodu?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C19927-53A6-4993-8D51-F0514A1DE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zachytit novorozence do čisté části oděvu, pleny, deka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novorozence osušit, zkontrolovat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přiložit (na břicho) na hrudník matky, ale v poloze na bok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novorozence tepelně zajistit (dekou, bundou, </a:t>
            </a:r>
            <a:r>
              <a:rPr lang="cs-CZ" dirty="0" err="1"/>
              <a:t>termofólií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nechat </a:t>
            </a:r>
            <a:r>
              <a:rPr lang="cs-CZ" dirty="0" err="1"/>
              <a:t>dotepat</a:t>
            </a:r>
            <a:r>
              <a:rPr lang="cs-CZ" dirty="0"/>
              <a:t> pupečník, zaškrtit jej a přestřihnout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porodit placentu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zavolat zdravotnickou záchrannou službu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matku s novorozencem ihned převézt do nemocnice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2151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6BA17-998A-4014-A414-675EA7E3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použité literatury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B54EB6-ACFD-434A-BFF3-B71BB82B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321" y="15051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600" dirty="0"/>
              <a:t>DOLEŽAL, Antonín a kol. 2007. </a:t>
            </a:r>
            <a:r>
              <a:rPr lang="cs-CZ" sz="2600" i="1" dirty="0"/>
              <a:t>Porodnické operace</a:t>
            </a:r>
            <a:r>
              <a:rPr lang="cs-CZ" sz="2600" dirty="0"/>
              <a:t>. Praha: </a:t>
            </a:r>
            <a:r>
              <a:rPr lang="cs-CZ" sz="2600" dirty="0" err="1"/>
              <a:t>Grada</a:t>
            </a:r>
            <a:r>
              <a:rPr lang="cs-CZ" sz="2600" dirty="0"/>
              <a:t> </a:t>
            </a:r>
            <a:r>
              <a:rPr lang="cs-CZ" sz="2600" dirty="0" err="1"/>
              <a:t>Publishing</a:t>
            </a:r>
            <a:r>
              <a:rPr lang="cs-CZ" sz="2600" dirty="0"/>
              <a:t>. ISBN 978-80-247-0881-2.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ŠÁLKOVÁ, Jana a kol. 2021. </a:t>
            </a:r>
            <a:r>
              <a:rPr lang="cs-CZ" sz="2600" i="1" dirty="0"/>
              <a:t>Intenzivní péče v porodní asistenci. </a:t>
            </a:r>
            <a:r>
              <a:rPr lang="cs-CZ" sz="2600" dirty="0"/>
              <a:t>Praha: </a:t>
            </a:r>
            <a:r>
              <a:rPr lang="cs-CZ" sz="2600" dirty="0" err="1"/>
              <a:t>Grada</a:t>
            </a:r>
            <a:r>
              <a:rPr lang="cs-CZ" sz="2600" dirty="0"/>
              <a:t> </a:t>
            </a:r>
            <a:r>
              <a:rPr lang="cs-CZ" sz="2600" dirty="0" err="1"/>
              <a:t>Publishing</a:t>
            </a:r>
            <a:r>
              <a:rPr lang="cs-CZ" sz="2600" dirty="0"/>
              <a:t>. ISBN 978-80-271-0844-2.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600" dirty="0"/>
              <a:t>PROCHÁZKA, Martin a kol. 2020. </a:t>
            </a:r>
            <a:r>
              <a:rPr lang="cs-CZ" sz="2600" i="1" dirty="0"/>
              <a:t>Porodní asistence. </a:t>
            </a:r>
            <a:r>
              <a:rPr lang="cs-CZ" sz="2600" dirty="0"/>
              <a:t>Praha: </a:t>
            </a:r>
            <a:r>
              <a:rPr lang="cs-CZ" sz="2600" dirty="0" err="1"/>
              <a:t>Maxdorf</a:t>
            </a:r>
            <a:r>
              <a:rPr lang="cs-CZ" sz="2600" dirty="0"/>
              <a:t>. ISBN 978-80-7345-618-4.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687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A7D0DD9-67D1-4BBF-84D4-CD73CC80C051}"/>
              </a:ext>
            </a:extLst>
          </p:cNvPr>
          <p:cNvSpPr/>
          <p:nvPr/>
        </p:nvSpPr>
        <p:spPr>
          <a:xfrm>
            <a:off x="5085146" y="5952394"/>
            <a:ext cx="2021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2019-1-PL01-KA203-065205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3C9574-FAA9-4A32-843F-C06705A0D244}"/>
              </a:ext>
            </a:extLst>
          </p:cNvPr>
          <p:cNvSpPr txBox="1"/>
          <p:nvPr/>
        </p:nvSpPr>
        <p:spPr>
          <a:xfrm>
            <a:off x="855677" y="5419288"/>
            <a:ext cx="1101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“Interdisciplinarity, multiculturalism and work with the patient in a non-standard situation in the context of conducting didactic classes</a:t>
            </a:r>
            <a:endParaRPr lang="cs-CZ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field of medical sciences and health sciences in Centers of Medical Simulation”</a:t>
            </a:r>
            <a:endParaRPr lang="cs-CZ" sz="1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CBA71A0-6960-499D-8D27-74ED04E0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0" y="294075"/>
            <a:ext cx="2684280" cy="7667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D45F7C-B10C-4007-BA91-AB1CA47C98E7}"/>
              </a:ext>
            </a:extLst>
          </p:cNvPr>
          <p:cNvSpPr txBox="1"/>
          <p:nvPr/>
        </p:nvSpPr>
        <p:spPr>
          <a:xfrm>
            <a:off x="1374380" y="2847047"/>
            <a:ext cx="89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DĚKUJI ZA POZORNOST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5E140C4F-3673-4FD9-8165-900615C0C4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924" y="361103"/>
            <a:ext cx="1827383" cy="69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E84696-AF20-4E43-B497-AC8F74C2C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82" y="366917"/>
            <a:ext cx="2160148" cy="7667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E175388-174C-4D2D-937E-29CBEA8FC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7" t="11185" b="34807"/>
          <a:stretch/>
        </p:blipFill>
        <p:spPr>
          <a:xfrm>
            <a:off x="9219501" y="353372"/>
            <a:ext cx="2282078" cy="7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E5ACC0C-1518-4AB4-BCF2-3BA49ECA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Císařský řez – historický exkurz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0180395-6F5A-40DB-B2D1-CB2070D18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 objevení antibiotik, penicilinu (1928) umožnění rozšíření indikací k císařskému řezu, podstatné omezení septických komplikací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název porodnické operace odvozen z latinského „</a:t>
            </a:r>
            <a:r>
              <a:rPr lang="cs-CZ" dirty="0" err="1"/>
              <a:t>caesones</a:t>
            </a:r>
            <a:r>
              <a:rPr lang="cs-CZ" dirty="0"/>
              <a:t>“ neboli „</a:t>
            </a:r>
            <a:r>
              <a:rPr lang="cs-CZ" dirty="0" err="1"/>
              <a:t>caesares</a:t>
            </a:r>
            <a:r>
              <a:rPr lang="cs-CZ" dirty="0"/>
              <a:t>“, což značí „vyříznutý“ z matčina těla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856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AF9DD-24F7-443D-BED9-06D199FE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Císařský řez v současnosti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D8FF4F-0D2B-422D-ADC4-B95182741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porod plodu a placenty incizí v přední břišní a děložní stěně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</a:t>
            </a:r>
            <a:r>
              <a:rPr lang="cs-CZ"/>
              <a:t>rimární </a:t>
            </a:r>
            <a:r>
              <a:rPr lang="cs-CZ" dirty="0"/>
              <a:t>(plánovaný) x sekundární (neplánovaný)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relativně bezpečný výkon (zdokonalování operačních technik, metod asepse, velká dostupnost antibiotik, …)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/>
              <a:t>podmínka: </a:t>
            </a:r>
            <a:r>
              <a:rPr lang="cs-CZ" dirty="0"/>
              <a:t>naléhající část plodu nesmí být </a:t>
            </a:r>
            <a:r>
              <a:rPr lang="cs-CZ" dirty="0" err="1"/>
              <a:t>vstouplá</a:t>
            </a:r>
            <a:r>
              <a:rPr lang="cs-CZ" dirty="0"/>
              <a:t> v porodních cestách, v rovině pánevního vchodu, … (není to absolutní podmínka)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52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9F35A-DCE7-4023-A05B-32EC15BD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Císařský řez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79D1AB-94B8-4827-B389-184AAD204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stále představuje riziko v případě akutních císařských řezů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rozvojové země             nedostupná či nefungující zdravotní péče              </a:t>
            </a:r>
          </a:p>
          <a:p>
            <a:pPr marL="0" indent="0">
              <a:buNone/>
            </a:pPr>
            <a:r>
              <a:rPr lang="cs-CZ" dirty="0"/>
              <a:t>    vysoká mateřská morbidita a mortalita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rozličná četnost v různých státech světa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 České republice četnost operace 20%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8BD4AB24-F15B-4758-8A5F-995A2EC9EE47}"/>
              </a:ext>
            </a:extLst>
          </p:cNvPr>
          <p:cNvSpPr/>
          <p:nvPr/>
        </p:nvSpPr>
        <p:spPr>
          <a:xfrm>
            <a:off x="3563333" y="2967086"/>
            <a:ext cx="810705" cy="2262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6B30AE3D-96CB-4315-93AA-D1F11DC3C8D5}"/>
              </a:ext>
            </a:extLst>
          </p:cNvPr>
          <p:cNvSpPr/>
          <p:nvPr/>
        </p:nvSpPr>
        <p:spPr>
          <a:xfrm>
            <a:off x="10566663" y="2924666"/>
            <a:ext cx="876693" cy="31108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01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CAD1F-5293-48DC-8C47-246182A0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 císařskému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92B995-76D2-49BE-B833-F106C124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indikace v případech, kdy vaginální porod není možný anebo není bezpečný pro matku a dítě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absolutní               relativní</a:t>
            </a:r>
          </a:p>
        </p:txBody>
      </p:sp>
      <p:sp>
        <p:nvSpPr>
          <p:cNvPr id="4" name="Znak násobení 3">
            <a:extLst>
              <a:ext uri="{FF2B5EF4-FFF2-40B4-BE49-F238E27FC236}">
                <a16:creationId xmlns:a16="http://schemas.microsoft.com/office/drawing/2014/main" id="{B70F6322-D40C-4707-97BF-C2D802CFE464}"/>
              </a:ext>
            </a:extLst>
          </p:cNvPr>
          <p:cNvSpPr/>
          <p:nvPr/>
        </p:nvSpPr>
        <p:spPr>
          <a:xfrm>
            <a:off x="2677212" y="3037788"/>
            <a:ext cx="1065229" cy="782424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96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CDA9A-BEBE-4F87-8770-059709CD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Absolutní indikace k císařskému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7C0A39-04AC-459B-B200-B380E24E5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situace, kdy indikace k operaci je jednoznačná a neprovedení císařského řezu by mělo fatální důsledky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hypoxie plodu, prolaps pupečníku, krvácení za porodu (placenta </a:t>
            </a:r>
            <a:r>
              <a:rPr lang="cs-CZ" dirty="0" err="1"/>
              <a:t>praevia</a:t>
            </a:r>
            <a:r>
              <a:rPr lang="cs-CZ" dirty="0"/>
              <a:t> </a:t>
            </a:r>
            <a:r>
              <a:rPr lang="cs-CZ" dirty="0" err="1"/>
              <a:t>centralis</a:t>
            </a:r>
            <a:r>
              <a:rPr lang="cs-CZ" dirty="0"/>
              <a:t> / </a:t>
            </a:r>
            <a:r>
              <a:rPr lang="cs-CZ" dirty="0" err="1"/>
              <a:t>marginalis</a:t>
            </a:r>
            <a:r>
              <a:rPr lang="cs-CZ" dirty="0"/>
              <a:t>, abrupce placenty, </a:t>
            </a:r>
            <a:r>
              <a:rPr lang="cs-CZ" dirty="0" err="1"/>
              <a:t>vasa</a:t>
            </a:r>
            <a:r>
              <a:rPr lang="cs-CZ" dirty="0"/>
              <a:t> </a:t>
            </a:r>
            <a:r>
              <a:rPr lang="cs-CZ" dirty="0" err="1"/>
              <a:t>praevia</a:t>
            </a:r>
            <a:r>
              <a:rPr lang="cs-CZ" dirty="0"/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6990483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efea44-e136-4179-aaed-838712420fe3">
      <Terms xmlns="http://schemas.microsoft.com/office/infopath/2007/PartnerControls"/>
    </lcf76f155ced4ddcb4097134ff3c332f>
    <TaxCatchAll xmlns="a5cc325b-3808-46fd-ba12-9be4b2bbba4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F4AECD54B67E47862AB14566E8592B" ma:contentTypeVersion="16" ma:contentTypeDescription="Vytvoří nový dokument" ma:contentTypeScope="" ma:versionID="6f33aa363a66ae4fe344a3f667f76638">
  <xsd:schema xmlns:xsd="http://www.w3.org/2001/XMLSchema" xmlns:xs="http://www.w3.org/2001/XMLSchema" xmlns:p="http://schemas.microsoft.com/office/2006/metadata/properties" xmlns:ns2="cbefea44-e136-4179-aaed-838712420fe3" xmlns:ns3="a5cc325b-3808-46fd-ba12-9be4b2bbba49" targetNamespace="http://schemas.microsoft.com/office/2006/metadata/properties" ma:root="true" ma:fieldsID="cb6ff93f19bb788764d953b4f61b1632" ns2:_="" ns3:_="">
    <xsd:import namespace="cbefea44-e136-4179-aaed-838712420fe3"/>
    <xsd:import namespace="a5cc325b-3808-46fd-ba12-9be4b2bbba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fea44-e136-4179-aaed-838712420f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ce56c0d-8add-4fe5-85a8-9b3e3d2b7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cc325b-3808-46fd-ba12-9be4b2bbba4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836d4c-baf6-40ac-8006-4d82dc0dfe95}" ma:internalName="TaxCatchAll" ma:showField="CatchAllData" ma:web="a5cc325b-3808-46fd-ba12-9be4b2bbb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A985B5-BCF2-474E-9E81-448B800DAB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4330F8-AA8B-483B-9E94-9C54370EAA35}">
  <ds:schemaRefs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a5cc325b-3808-46fd-ba12-9be4b2bbba49"/>
    <ds:schemaRef ds:uri="http://schemas.microsoft.com/office/2006/documentManagement/types"/>
    <ds:schemaRef ds:uri="cbefea44-e136-4179-aaed-838712420fe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A945AE3-E560-4CEE-AE04-502C63D942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efea44-e136-4179-aaed-838712420fe3"/>
    <ds:schemaRef ds:uri="a5cc325b-3808-46fd-ba12-9be4b2bbba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2113</Words>
  <Application>Microsoft Office PowerPoint</Application>
  <PresentationFormat>Širokoúhlá obrazovka</PresentationFormat>
  <Paragraphs>346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Wingdings</vt:lpstr>
      <vt:lpstr>Motiv Office</vt:lpstr>
      <vt:lpstr>Prezentace aplikace PowerPoint</vt:lpstr>
      <vt:lpstr>Císařský řez – historický exkurz</vt:lpstr>
      <vt:lpstr>Císařský řez – historický exkurz</vt:lpstr>
      <vt:lpstr>Císařský řez – historický exkurz</vt:lpstr>
      <vt:lpstr>Císařský řez – historický exkurz</vt:lpstr>
      <vt:lpstr>Císařský řez v současnosti</vt:lpstr>
      <vt:lpstr>Císařský řez</vt:lpstr>
      <vt:lpstr>Indikace k císařskému řezu</vt:lpstr>
      <vt:lpstr>Absolutní indikace k císařskému řezu</vt:lpstr>
      <vt:lpstr>Relativní indikace k císařskému řezu</vt:lpstr>
      <vt:lpstr>Další indikace k císařskému řezu</vt:lpstr>
      <vt:lpstr>Předoperační péče a příprava k císařskému řezu</vt:lpstr>
      <vt:lpstr>Předoperační péče a příprava k císařskému řezu</vt:lpstr>
      <vt:lpstr>Předoperační péče a příprava k císařskému řezu</vt:lpstr>
      <vt:lpstr>Typy anestezie</vt:lpstr>
      <vt:lpstr>Celková anestezie</vt:lpstr>
      <vt:lpstr>Místní anestezie</vt:lpstr>
      <vt:lpstr>Provedení císařského řezu</vt:lpstr>
      <vt:lpstr>Provedení císařského řezu</vt:lpstr>
      <vt:lpstr>Pfannenstielův řez</vt:lpstr>
      <vt:lpstr>Provedení císařského řezu</vt:lpstr>
      <vt:lpstr>Provedení císařského řezu</vt:lpstr>
      <vt:lpstr>Provedení císařského řezu</vt:lpstr>
      <vt:lpstr>Provedení císařského řezu</vt:lpstr>
      <vt:lpstr>Prezentace aplikace PowerPoint</vt:lpstr>
      <vt:lpstr>Porod placenty</vt:lpstr>
      <vt:lpstr>Shrnutí provedení císařského řezu</vt:lpstr>
      <vt:lpstr>Pfannenstielův řez, příčná preparace kůže, podkoží a fascie </vt:lpstr>
      <vt:lpstr>Podélná preparace přímých břišních svalů a peritonea  </vt:lpstr>
      <vt:lpstr>Preparace a sesunutí vezikouterinní pliky</vt:lpstr>
      <vt:lpstr>Hysterotomie</vt:lpstr>
      <vt:lpstr>Pooperační péče</vt:lpstr>
      <vt:lpstr>Pooperační péče</vt:lpstr>
      <vt:lpstr>Pooperační péče</vt:lpstr>
      <vt:lpstr>Pooperační péče</vt:lpstr>
      <vt:lpstr>Rizika a komplikace císařského řezu</vt:lpstr>
      <vt:lpstr>Rizika a komplikace císařského řezu</vt:lpstr>
      <vt:lpstr>Rizika a komplikace císařského řezu</vt:lpstr>
      <vt:lpstr>Prezentace aplikace PowerPoint</vt:lpstr>
      <vt:lpstr>Překotný porod</vt:lpstr>
      <vt:lpstr>U koho se objevuje?</vt:lpstr>
      <vt:lpstr>Nebezpečí překotného porodu</vt:lpstr>
      <vt:lpstr>Co dělat při překotném porodu</vt:lpstr>
      <vt:lpstr>Co dělat při překotném porodu?</vt:lpstr>
      <vt:lpstr>Co dělat při překotném porodu?</vt:lpstr>
      <vt:lpstr>Seznam použité literatury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Prokšová</dc:creator>
  <cp:lastModifiedBy>Eva Prokšová</cp:lastModifiedBy>
  <cp:revision>58</cp:revision>
  <dcterms:created xsi:type="dcterms:W3CDTF">2022-03-08T13:05:46Z</dcterms:created>
  <dcterms:modified xsi:type="dcterms:W3CDTF">2022-05-31T11:25:11Z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0x01010023F4AECD54B67E47862AB14566E8592B</vt:lpwstr>
  </property>
  <property fmtid="{D5CDD505-2E9C-101B-9397-08002B2CF9AE}" pid="3" name="MediaServiceImageTags">
    <vt:lpwstr/>
  </property>
</Properties>
</file>