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6" r:id="rId6"/>
    <p:sldId id="296" r:id="rId7"/>
    <p:sldId id="267" r:id="rId8"/>
    <p:sldId id="268" r:id="rId9"/>
    <p:sldId id="269" r:id="rId10"/>
    <p:sldId id="270" r:id="rId11"/>
    <p:sldId id="271" r:id="rId12"/>
    <p:sldId id="272" r:id="rId13"/>
    <p:sldId id="295" r:id="rId14"/>
    <p:sldId id="273" r:id="rId15"/>
    <p:sldId id="274" r:id="rId16"/>
    <p:sldId id="280" r:id="rId17"/>
    <p:sldId id="275" r:id="rId18"/>
    <p:sldId id="276" r:id="rId19"/>
    <p:sldId id="277" r:id="rId20"/>
    <p:sldId id="278" r:id="rId21"/>
    <p:sldId id="300" r:id="rId22"/>
    <p:sldId id="281" r:id="rId23"/>
    <p:sldId id="279" r:id="rId24"/>
    <p:sldId id="282" r:id="rId25"/>
    <p:sldId id="283" r:id="rId26"/>
    <p:sldId id="285" r:id="rId27"/>
    <p:sldId id="284" r:id="rId28"/>
    <p:sldId id="286" r:id="rId29"/>
    <p:sldId id="287" r:id="rId30"/>
    <p:sldId id="301" r:id="rId31"/>
    <p:sldId id="288" r:id="rId32"/>
    <p:sldId id="289" r:id="rId33"/>
    <p:sldId id="290" r:id="rId34"/>
    <p:sldId id="291" r:id="rId35"/>
    <p:sldId id="292" r:id="rId36"/>
    <p:sldId id="293" r:id="rId37"/>
    <p:sldId id="298" r:id="rId38"/>
    <p:sldId id="299" r:id="rId39"/>
    <p:sldId id="294" r:id="rId4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Prokšová" userId="a8dbdd30-a7f3-4f43-b8f7-521686a17d9b" providerId="ADAL" clId="{421FBE72-ACE0-4584-9272-6C2E60A200DA}"/>
    <pc:docChg chg="undo custSel modSld">
      <pc:chgData name="Eva Prokšová" userId="a8dbdd30-a7f3-4f43-b8f7-521686a17d9b" providerId="ADAL" clId="{421FBE72-ACE0-4584-9272-6C2E60A200DA}" dt="2022-03-08T13:17:00.378" v="124"/>
      <pc:docMkLst>
        <pc:docMk/>
      </pc:docMkLst>
      <pc:sldChg chg="addSp delSp modSp">
        <pc:chgData name="Eva Prokšová" userId="a8dbdd30-a7f3-4f43-b8f7-521686a17d9b" providerId="ADAL" clId="{421FBE72-ACE0-4584-9272-6C2E60A200DA}" dt="2022-03-08T13:17:00.378" v="124"/>
        <pc:sldMkLst>
          <pc:docMk/>
          <pc:sldMk cId="280633465" sldId="257"/>
        </pc:sldMkLst>
        <pc:spChg chg="add mod">
          <ac:chgData name="Eva Prokšová" userId="a8dbdd30-a7f3-4f43-b8f7-521686a17d9b" providerId="ADAL" clId="{421FBE72-ACE0-4584-9272-6C2E60A200DA}" dt="2022-03-08T13:15:40.744" v="92" actId="113"/>
          <ac:spMkLst>
            <pc:docMk/>
            <pc:sldMk cId="280633465" sldId="257"/>
            <ac:spMk id="2" creationId="{EA7D0DD9-67D1-4BBF-84D4-CD73CC80C051}"/>
          </ac:spMkLst>
        </pc:spChg>
        <pc:spChg chg="mod">
          <ac:chgData name="Eva Prokšová" userId="a8dbdd30-a7f3-4f43-b8f7-521686a17d9b" providerId="ADAL" clId="{421FBE72-ACE0-4584-9272-6C2E60A200DA}" dt="2022-03-08T13:16:14.956" v="102" actId="692"/>
          <ac:spMkLst>
            <pc:docMk/>
            <pc:sldMk cId="280633465" sldId="257"/>
            <ac:spMk id="3" creationId="{00000000-0000-0000-0000-000000000000}"/>
          </ac:spMkLst>
        </pc:spChg>
        <pc:spChg chg="add del mod">
          <ac:chgData name="Eva Prokšová" userId="a8dbdd30-a7f3-4f43-b8f7-521686a17d9b" providerId="ADAL" clId="{421FBE72-ACE0-4584-9272-6C2E60A200DA}" dt="2022-03-08T13:09:48.281" v="14"/>
          <ac:spMkLst>
            <pc:docMk/>
            <pc:sldMk cId="280633465" sldId="257"/>
            <ac:spMk id="4" creationId="{077C82D0-CF19-48CA-A197-F2D8F59F2F0A}"/>
          </ac:spMkLst>
        </pc:spChg>
        <pc:spChg chg="add mod">
          <ac:chgData name="Eva Prokšová" userId="a8dbdd30-a7f3-4f43-b8f7-521686a17d9b" providerId="ADAL" clId="{421FBE72-ACE0-4584-9272-6C2E60A200DA}" dt="2022-03-08T13:15:35.042" v="91" actId="113"/>
          <ac:spMkLst>
            <pc:docMk/>
            <pc:sldMk cId="280633465" sldId="257"/>
            <ac:spMk id="7" creationId="{113C9574-FAA9-4A32-843F-C06705A0D244}"/>
          </ac:spMkLst>
        </pc:spChg>
        <pc:spChg chg="add del">
          <ac:chgData name="Eva Prokšová" userId="a8dbdd30-a7f3-4f43-b8f7-521686a17d9b" providerId="ADAL" clId="{421FBE72-ACE0-4584-9272-6C2E60A200DA}" dt="2022-03-08T13:09:20.197" v="10"/>
          <ac:spMkLst>
            <pc:docMk/>
            <pc:sldMk cId="280633465" sldId="257"/>
            <ac:spMk id="8" creationId="{00000000-0000-0000-0000-000000000000}"/>
          </ac:spMkLst>
        </pc:spChg>
        <pc:spChg chg="add del mod">
          <ac:chgData name="Eva Prokšová" userId="a8dbdd30-a7f3-4f43-b8f7-521686a17d9b" providerId="ADAL" clId="{421FBE72-ACE0-4584-9272-6C2E60A200DA}" dt="2022-03-08T13:17:00.378" v="124"/>
          <ac:spMkLst>
            <pc:docMk/>
            <pc:sldMk cId="280633465" sldId="257"/>
            <ac:spMk id="11" creationId="{E916E91F-37F5-47F7-A9DF-4137BC54BDE6}"/>
          </ac:spMkLst>
        </pc:spChg>
        <pc:picChg chg="add mod">
          <ac:chgData name="Eva Prokšová" userId="a8dbdd30-a7f3-4f43-b8f7-521686a17d9b" providerId="ADAL" clId="{421FBE72-ACE0-4584-9272-6C2E60A200DA}" dt="2022-03-08T13:11:12.792" v="25" actId="14100"/>
          <ac:picMkLst>
            <pc:docMk/>
            <pc:sldMk cId="280633465" sldId="257"/>
            <ac:picMk id="10" creationId="{7CBA71A0-6960-499D-8D27-74ED04E0034A}"/>
          </ac:picMkLst>
        </pc:picChg>
      </pc:sldChg>
    </pc:docChg>
  </pc:docChgLst>
  <pc:docChgLst>
    <pc:chgData name="Eva Prokšová" userId="a8dbdd30-a7f3-4f43-b8f7-521686a17d9b" providerId="ADAL" clId="{438C9929-F372-4256-80EE-BBE63ED5DB68}"/>
    <pc:docChg chg="undo modSld">
      <pc:chgData name="Eva Prokšová" userId="a8dbdd30-a7f3-4f43-b8f7-521686a17d9b" providerId="ADAL" clId="{438C9929-F372-4256-80EE-BBE63ED5DB68}" dt="2022-03-09T15:23:32.093" v="287" actId="1076"/>
      <pc:docMkLst>
        <pc:docMk/>
      </pc:docMkLst>
      <pc:sldChg chg="addSp delSp modSp">
        <pc:chgData name="Eva Prokšová" userId="a8dbdd30-a7f3-4f43-b8f7-521686a17d9b" providerId="ADAL" clId="{438C9929-F372-4256-80EE-BBE63ED5DB68}" dt="2022-03-09T15:23:32.093" v="287" actId="1076"/>
        <pc:sldMkLst>
          <pc:docMk/>
          <pc:sldMk cId="280633465" sldId="257"/>
        </pc:sldMkLst>
        <pc:spChg chg="mod">
          <ac:chgData name="Eva Prokšová" userId="a8dbdd30-a7f3-4f43-b8f7-521686a17d9b" providerId="ADAL" clId="{438C9929-F372-4256-80EE-BBE63ED5DB68}" dt="2022-03-09T14:40:26.161" v="32" actId="1076"/>
          <ac:spMkLst>
            <pc:docMk/>
            <pc:sldMk cId="280633465" sldId="257"/>
            <ac:spMk id="2" creationId="{EA7D0DD9-67D1-4BBF-84D4-CD73CC80C051}"/>
          </ac:spMkLst>
        </pc:spChg>
        <pc:spChg chg="del mod">
          <ac:chgData name="Eva Prokšová" userId="a8dbdd30-a7f3-4f43-b8f7-521686a17d9b" providerId="ADAL" clId="{438C9929-F372-4256-80EE-BBE63ED5DB68}" dt="2022-03-09T14:47:08.995" v="40"/>
          <ac:spMkLst>
            <pc:docMk/>
            <pc:sldMk cId="280633465" sldId="257"/>
            <ac:spMk id="3" creationId="{00000000-0000-0000-0000-000000000000}"/>
          </ac:spMkLst>
        </pc:spChg>
        <pc:spChg chg="add mod">
          <ac:chgData name="Eva Prokšová" userId="a8dbdd30-a7f3-4f43-b8f7-521686a17d9b" providerId="ADAL" clId="{438C9929-F372-4256-80EE-BBE63ED5DB68}" dt="2022-03-09T15:22:28.775" v="259" actId="1076"/>
          <ac:spMkLst>
            <pc:docMk/>
            <pc:sldMk cId="280633465" sldId="257"/>
            <ac:spMk id="4" creationId="{3CD45F7C-B10C-4007-BA91-AB1CA47C98E7}"/>
          </ac:spMkLst>
        </pc:spChg>
        <pc:spChg chg="mod">
          <ac:chgData name="Eva Prokšová" userId="a8dbdd30-a7f3-4f43-b8f7-521686a17d9b" providerId="ADAL" clId="{438C9929-F372-4256-80EE-BBE63ED5DB68}" dt="2022-03-09T14:39:54.628" v="29" actId="20577"/>
          <ac:spMkLst>
            <pc:docMk/>
            <pc:sldMk cId="280633465" sldId="257"/>
            <ac:spMk id="7" creationId="{113C9574-FAA9-4A32-843F-C06705A0D244}"/>
          </ac:spMkLst>
        </pc:spChg>
        <pc:spChg chg="add mod">
          <ac:chgData name="Eva Prokšová" userId="a8dbdd30-a7f3-4f43-b8f7-521686a17d9b" providerId="ADAL" clId="{438C9929-F372-4256-80EE-BBE63ED5DB68}" dt="2022-03-09T15:22:31.498" v="260" actId="1076"/>
          <ac:spMkLst>
            <pc:docMk/>
            <pc:sldMk cId="280633465" sldId="257"/>
            <ac:spMk id="8" creationId="{69F733E8-7170-4764-A8C9-F0AF3D687741}"/>
          </ac:spMkLst>
        </pc:spChg>
        <pc:spChg chg="add mod">
          <ac:chgData name="Eva Prokšová" userId="a8dbdd30-a7f3-4f43-b8f7-521686a17d9b" providerId="ADAL" clId="{438C9929-F372-4256-80EE-BBE63ED5DB68}" dt="2022-03-09T15:23:32.093" v="287" actId="1076"/>
          <ac:spMkLst>
            <pc:docMk/>
            <pc:sldMk cId="280633465" sldId="257"/>
            <ac:spMk id="13" creationId="{CE404169-DD6B-45D6-BD9E-3C82597E96EC}"/>
          </ac:spMkLst>
        </pc:spChg>
        <pc:picChg chg="add mod">
          <ac:chgData name="Eva Prokšová" userId="a8dbdd30-a7f3-4f43-b8f7-521686a17d9b" providerId="ADAL" clId="{438C9929-F372-4256-80EE-BBE63ED5DB68}" dt="2022-03-09T15:22:16.541" v="256" actId="1076"/>
          <ac:picMkLst>
            <pc:docMk/>
            <pc:sldMk cId="280633465" sldId="257"/>
            <ac:picMk id="5" creationId="{53E84696-AF20-4E43-B497-AC8F74C2C007}"/>
          </ac:picMkLst>
        </pc:picChg>
        <pc:picChg chg="add mod">
          <ac:chgData name="Eva Prokšová" userId="a8dbdd30-a7f3-4f43-b8f7-521686a17d9b" providerId="ADAL" clId="{438C9929-F372-4256-80EE-BBE63ED5DB68}" dt="2022-03-09T15:22:17.680" v="257" actId="1076"/>
          <ac:picMkLst>
            <pc:docMk/>
            <pc:sldMk cId="280633465" sldId="257"/>
            <ac:picMk id="6" creationId="{5E140C4F-3673-4FD9-8165-900615C0C411}"/>
          </ac:picMkLst>
        </pc:picChg>
        <pc:picChg chg="add del mod">
          <ac:chgData name="Eva Prokšová" userId="a8dbdd30-a7f3-4f43-b8f7-521686a17d9b" providerId="ADAL" clId="{438C9929-F372-4256-80EE-BBE63ED5DB68}" dt="2022-03-09T15:21:54.529" v="247"/>
          <ac:picMkLst>
            <pc:docMk/>
            <pc:sldMk cId="280633465" sldId="257"/>
            <ac:picMk id="9" creationId="{BBC3F8CE-4405-47C8-B24B-7005351F7309}"/>
          </ac:picMkLst>
        </pc:picChg>
        <pc:picChg chg="mod">
          <ac:chgData name="Eva Prokšová" userId="a8dbdd30-a7f3-4f43-b8f7-521686a17d9b" providerId="ADAL" clId="{438C9929-F372-4256-80EE-BBE63ED5DB68}" dt="2022-03-09T15:22:08.272" v="252" actId="1076"/>
          <ac:picMkLst>
            <pc:docMk/>
            <pc:sldMk cId="280633465" sldId="257"/>
            <ac:picMk id="10" creationId="{7CBA71A0-6960-499D-8D27-74ED04E0034A}"/>
          </ac:picMkLst>
        </pc:picChg>
        <pc:picChg chg="add mod modCrop">
          <ac:chgData name="Eva Prokšová" userId="a8dbdd30-a7f3-4f43-b8f7-521686a17d9b" providerId="ADAL" clId="{438C9929-F372-4256-80EE-BBE63ED5DB68}" dt="2022-03-09T15:22:19.309" v="258" actId="1076"/>
          <ac:picMkLst>
            <pc:docMk/>
            <pc:sldMk cId="280633465" sldId="257"/>
            <ac:picMk id="12" creationId="{0E175388-174C-4D2D-937E-29CBEA8FC54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1434FF-EEA1-4979-94B2-2F7C0370D7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F0EC986-F30F-4572-A5C9-BE142413E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A68FFB-AB55-4D23-866C-645160BC1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C7B399-470A-4465-9E34-DB34B1F9F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A83D007-BAFF-43B6-845F-67525340C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60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6FE757-A413-47E5-AE31-55875F7B7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61F73DC-94E2-4A3A-82CF-2B17A8C876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823D6-6145-420D-8113-B83A7560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4ADE9B-7FE6-4079-92F8-1C90398B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28A97C-3273-4026-AA4C-11DA5AD4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349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D9CF699-DE87-451F-9DDE-7BF61A618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E7F2C85-C1C1-4925-AF65-6EF6A7299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991C64-B595-4A80-B428-6B1EFBD91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CDFEB7-C84B-41FE-8114-011C3342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0AC9F8-E96F-4173-A1B3-72735DEE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4532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0022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2BCE7C-F120-461F-A04D-64B87C2B6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4067DC9-565E-4193-8C07-8BFEADE26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F8FC49-F498-40E2-8D10-AEFACEA8C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FEFB6EB-2B86-467F-9B65-8C88242F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824473-89C5-4FC0-8508-5AF08D84A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84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AF74B1-2133-4C81-B7BE-A69701E89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1FE7E58-9C02-465F-B31B-B0715A599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EC5C49-F0BE-4420-A386-67C57740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919A951-3673-49D6-9B49-3461C4D60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8F83599-9C2C-4967-AF52-C825812C7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97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0F5115-86F9-4442-B9C4-E8D95A15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9418B0C-CBF1-465F-BB21-5F71AED697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5978243-1B44-4A82-BF11-900CBA882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6CF5213-1287-486B-A776-A9967322C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59534EA-2A68-40A3-AE7B-6CA855AB2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F6B31E-DA99-408D-AE4C-354010E06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31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5F75C-1BCC-4943-88B8-D36D57DD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FAC9294-EADE-4006-8653-C73FF7AF3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C7A8658-8208-4C38-AD58-7752AC9A9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D9D3FCC-B643-40B2-8001-A1488558D8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DC23EEE-5C61-435B-B977-86ABCD2242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75994D-CF66-4DED-8019-93EB91043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E669B03-661B-44F2-BA9B-8ECA0AC65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DBAFD04-F754-43F3-BEEC-23F8244D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758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DBFE2-7D12-4D46-9DFC-9D9D7F9F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91D7923-4109-4326-B360-175C03B46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E49ED67-DC62-40EF-87BE-35E1A59A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C9207D-5852-45E1-A04C-B2D845C9E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7936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956E84A-CDBC-4F87-9878-0E9547F5E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ED6E851-39BC-4921-8B59-AEF811722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9FE2CB3-00D4-406A-9682-CA23BF67C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577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407798-A076-48A7-9A41-2E47B5563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7A3363-598F-4D4D-B129-AAE20160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62BA5EF-4366-463C-95B2-26091AB6C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C299791-FB6F-4407-8F89-5A4503FA1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909CE5-5B38-408C-B594-572C38CF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B1A8777-2B45-4653-A9EC-56A253293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3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E6CA83-80D7-421B-A641-A72E5E51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EB3FA8E-79F5-4DB6-913D-BEFCD85FC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EB0B66A-3D7B-4DB7-8E66-C32DC52B2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408C5D2-5B5E-4C81-906A-62334AF43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F8B4B8B-EA62-4CD9-A7EB-80F27336F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1B56BA-9205-48C9-890C-FF1DD443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84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B0F5B73-6B72-4B8E-B179-581BBE83E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44B0F1F-B975-46C4-ABF4-839A929B7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FBB93A-1AD7-4C54-A488-A3844C360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51FA-D0B9-4EF2-A375-E6DB08FABC61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83F443-2953-4534-BBE4-AC25C633B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524EEE-F427-4688-AEA4-5E86FE23A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52046-08AF-4D05-AD9A-E7535487E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1683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A7D0DD9-67D1-4BBF-84D4-CD73CC80C051}"/>
              </a:ext>
            </a:extLst>
          </p:cNvPr>
          <p:cNvSpPr/>
          <p:nvPr/>
        </p:nvSpPr>
        <p:spPr>
          <a:xfrm>
            <a:off x="5085146" y="5952394"/>
            <a:ext cx="2021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2019-1-PL01-KA203-065205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113C9574-FAA9-4A32-843F-C06705A0D244}"/>
              </a:ext>
            </a:extLst>
          </p:cNvPr>
          <p:cNvSpPr txBox="1"/>
          <p:nvPr/>
        </p:nvSpPr>
        <p:spPr>
          <a:xfrm>
            <a:off x="855677" y="5419288"/>
            <a:ext cx="11014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“Interdisciplinarity, multiculturalism and work with the patient in a non-standard situation in the context of conducting didactic classes</a:t>
            </a:r>
            <a:endParaRPr lang="cs-CZ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field of medical sciences and health sciences in Centers of Medical Simulation”</a:t>
            </a:r>
            <a:endParaRPr lang="cs-CZ" sz="1200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7CBA71A0-6960-499D-8D27-74ED04E003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60" y="294075"/>
            <a:ext cx="2684280" cy="766741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3CD45F7C-B10C-4007-BA91-AB1CA47C98E7}"/>
              </a:ext>
            </a:extLst>
          </p:cNvPr>
          <p:cNvSpPr txBox="1"/>
          <p:nvPr/>
        </p:nvSpPr>
        <p:spPr>
          <a:xfrm>
            <a:off x="1374380" y="1774137"/>
            <a:ext cx="8914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/>
              <a:t>Péče o těhotné ženy z různých kultur </a:t>
            </a:r>
          </a:p>
          <a:p>
            <a:pPr algn="ctr"/>
            <a:r>
              <a:rPr lang="cs-CZ" sz="3600" dirty="0"/>
              <a:t>při akutních situacích</a:t>
            </a:r>
          </a:p>
        </p:txBody>
      </p:sp>
      <p:pic>
        <p:nvPicPr>
          <p:cNvPr id="6" name="obrázek 1">
            <a:extLst>
              <a:ext uri="{FF2B5EF4-FFF2-40B4-BE49-F238E27FC236}">
                <a16:creationId xmlns:a16="http://schemas.microsoft.com/office/drawing/2014/main" id="{5E140C4F-3673-4FD9-8165-900615C0C41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11924" y="361103"/>
            <a:ext cx="1827383" cy="699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53E84696-AF20-4E43-B497-AC8F74C2C00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582" y="366917"/>
            <a:ext cx="2160148" cy="766741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69F733E8-7170-4764-A8C9-F0AF3D687741}"/>
              </a:ext>
            </a:extLst>
          </p:cNvPr>
          <p:cNvSpPr txBox="1"/>
          <p:nvPr/>
        </p:nvSpPr>
        <p:spPr>
          <a:xfrm>
            <a:off x="3122908" y="3157780"/>
            <a:ext cx="5761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FF0000"/>
                </a:solidFill>
              </a:rPr>
              <a:t>HELLP  SYNDROM, EKLAMPSIE, POPORODNÍ KRVÁCENÍ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0E175388-174C-4D2D-937E-29CBEA8FC54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97" t="11185" b="34807"/>
          <a:stretch/>
        </p:blipFill>
        <p:spPr>
          <a:xfrm>
            <a:off x="9219501" y="353372"/>
            <a:ext cx="2282078" cy="793829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CE404169-DD6B-45D6-BD9E-3C82597E96EC}"/>
              </a:ext>
            </a:extLst>
          </p:cNvPr>
          <p:cNvSpPr txBox="1"/>
          <p:nvPr/>
        </p:nvSpPr>
        <p:spPr>
          <a:xfrm>
            <a:off x="4593665" y="4060302"/>
            <a:ext cx="2476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dirty="0"/>
          </a:p>
          <a:p>
            <a:pPr algn="ctr"/>
            <a:r>
              <a:rPr lang="cs-CZ" dirty="0"/>
              <a:t>Yvetta Vrublová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DC4EE-E21A-4E06-958E-856D3833E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Léčba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B31D8E-1623-4020-B5D0-6F875987E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podpůrná a substituční terapie </a:t>
            </a:r>
            <a:r>
              <a:rPr lang="cs-CZ" b="1" dirty="0">
                <a:cs typeface="Times New Roman" pitchFamily="18" charset="0"/>
              </a:rPr>
              <a:t>– s cílem stabilizovat celkový stav matky a zabránit progresi onemocnění a vzniku komplikací</a:t>
            </a:r>
          </a:p>
          <a:p>
            <a:pPr marL="0" indent="0">
              <a:buNone/>
              <a:defRPr/>
            </a:pPr>
            <a:r>
              <a:rPr lang="cs-CZ" b="1" dirty="0">
                <a:cs typeface="Times New Roman" pitchFamily="18" charset="0"/>
              </a:rPr>
              <a:t>     – kortikoidní terapie, podání MgSO</a:t>
            </a:r>
            <a:r>
              <a:rPr lang="cs-CZ" b="1" baseline="-25000" dirty="0">
                <a:cs typeface="Times New Roman" pitchFamily="18" charset="0"/>
              </a:rPr>
              <a:t>4</a:t>
            </a:r>
            <a:r>
              <a:rPr lang="cs-CZ" b="1" dirty="0">
                <a:cs typeface="Times New Roman" pitchFamily="18" charset="0"/>
              </a:rPr>
              <a:t>, antihypertenzní terapie,</a:t>
            </a:r>
          </a:p>
          <a:p>
            <a:pPr marL="0" indent="0">
              <a:buNone/>
              <a:defRPr/>
            </a:pPr>
            <a:r>
              <a:rPr lang="cs-CZ" b="1" dirty="0">
                <a:cs typeface="Times New Roman" pitchFamily="18" charset="0"/>
              </a:rPr>
              <a:t>        úprava bilance tekutin, úprava hemokoagulačních parametrů</a:t>
            </a:r>
          </a:p>
          <a:p>
            <a:pPr marL="0" indent="0">
              <a:buNone/>
              <a:defRPr/>
            </a:pPr>
            <a:r>
              <a:rPr lang="cs-CZ" b="1" dirty="0">
                <a:cs typeface="Times New Roman" pitchFamily="18" charset="0"/>
              </a:rPr>
              <a:t>       (aplikace  krevních náhrad, plazmy, trombocytů), ev. Antibiotická</a:t>
            </a:r>
          </a:p>
          <a:p>
            <a:pPr marL="0" indent="0">
              <a:buNone/>
              <a:defRPr/>
            </a:pPr>
            <a:r>
              <a:rPr lang="cs-CZ" b="1" dirty="0">
                <a:cs typeface="Times New Roman" pitchFamily="18" charset="0"/>
              </a:rPr>
              <a:t>       profylaxe, plazmaferéza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</a:t>
            </a:r>
            <a:r>
              <a:rPr lang="cs-CZ" b="1" dirty="0">
                <a:solidFill>
                  <a:srgbClr val="FF0000"/>
                </a:solidFill>
                <a:cs typeface="Times New Roman" pitchFamily="18" charset="0"/>
              </a:rPr>
              <a:t>intenzivní monitorace stavu na JIP nebo ARK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spolupráce porodníka, hematologa a </a:t>
            </a:r>
            <a:r>
              <a:rPr lang="cs-CZ" b="1" dirty="0" err="1">
                <a:cs typeface="Times New Roman" pitchFamily="18" charset="0"/>
              </a:rPr>
              <a:t>intenzivisty</a:t>
            </a:r>
            <a:endParaRPr lang="cs-CZ" b="1" dirty="0"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117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40F93-DF7B-4C87-AEE2-0C70185F5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Komplikace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B5638A-BDFA-488A-A4F6-F527601DA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501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hematologicko-koagulační poruchy, kardiopulmonální komplikace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renální selhání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poruchy CNS (edém mozku, </a:t>
            </a:r>
            <a:r>
              <a:rPr lang="cs-CZ" b="1" dirty="0" err="1">
                <a:cs typeface="Times New Roman" pitchFamily="18" charset="0"/>
              </a:rPr>
              <a:t>intracerebrální</a:t>
            </a:r>
            <a:r>
              <a:rPr lang="cs-CZ" b="1" dirty="0">
                <a:cs typeface="Times New Roman" pitchFamily="18" charset="0"/>
              </a:rPr>
              <a:t> krvácení)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</a:t>
            </a:r>
            <a:r>
              <a:rPr lang="cs-CZ" b="1" dirty="0" err="1">
                <a:cs typeface="Times New Roman" pitchFamily="18" charset="0"/>
              </a:rPr>
              <a:t>subkapsulární</a:t>
            </a:r>
            <a:r>
              <a:rPr lang="cs-CZ" b="1" dirty="0">
                <a:cs typeface="Times New Roman" pitchFamily="18" charset="0"/>
              </a:rPr>
              <a:t> hematom jater, jaterní selhání, ruptura jater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abrupce placenty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DIC – nejzávažnější komplikace HELLP syndromu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úmrtí pacientky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71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53956-3C5F-47F4-BBE5-09C9BDACB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err="1">
                <a:solidFill>
                  <a:srgbClr val="FF0000"/>
                </a:solidFill>
              </a:rPr>
              <a:t>Preeklampsie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9092D22-02C7-422D-8279-94A4B5D94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altLang="cs-CZ" b="1" dirty="0">
                <a:solidFill>
                  <a:srgbClr val="FF0000"/>
                </a:solidFill>
              </a:rPr>
              <a:t>Po celém světě obávaná komplikace těhotenství</a:t>
            </a:r>
          </a:p>
          <a:p>
            <a:pPr>
              <a:buNone/>
            </a:pPr>
            <a:endParaRPr lang="cs-CZ" altLang="cs-CZ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b="1" dirty="0"/>
              <a:t>Těžká forma je spojena s výraznou mateřskou morbiditou. Jde o dramatický jev v průběhu těhotenství a porodu.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b="1" dirty="0"/>
              <a:t>Charakterizuje ji záchvat </a:t>
            </a:r>
            <a:r>
              <a:rPr lang="cs-CZ" b="1" dirty="0" err="1"/>
              <a:t>tonicko</a:t>
            </a:r>
            <a:r>
              <a:rPr lang="cs-CZ" b="1" dirty="0"/>
              <a:t> – klonických křečí končící </a:t>
            </a:r>
            <a:r>
              <a:rPr lang="cs-CZ" b="1" dirty="0" err="1"/>
              <a:t>poruhou</a:t>
            </a:r>
            <a:r>
              <a:rPr lang="cs-CZ" b="1" dirty="0"/>
              <a:t> vědomí až kómatem.</a:t>
            </a:r>
          </a:p>
        </p:txBody>
      </p:sp>
    </p:spTree>
    <p:extLst>
      <p:ext uri="{BB962C8B-B14F-4D97-AF65-F5344CB8AC3E}">
        <p14:creationId xmlns:p14="http://schemas.microsoft.com/office/powerpoint/2010/main" val="85237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414011-5D08-489E-B4B5-0E5232135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Definice </a:t>
            </a:r>
            <a:r>
              <a:rPr lang="cs-CZ" b="1" u="sng" dirty="0" err="1">
                <a:solidFill>
                  <a:srgbClr val="FF0000"/>
                </a:solidFill>
              </a:rPr>
              <a:t>preklamsie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14DB8C-EFD4-46E6-9E56-C9B1E9F7F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cs-CZ" b="1" dirty="0" err="1"/>
              <a:t>Preeklampsie</a:t>
            </a:r>
            <a:r>
              <a:rPr lang="cs-CZ" b="1" dirty="0"/>
              <a:t> je pro těhotenství specifické, multiorgánové onemocnění nejasné etiologie. Nejčastěji je charakterizována jako hypertenze objevující se poprvé po 20. týdnu těhotenství, doprovázená signifikantní proteinurií nad 300 mg bílkovin za den.</a:t>
            </a:r>
          </a:p>
        </p:txBody>
      </p:sp>
    </p:spTree>
    <p:extLst>
      <p:ext uri="{BB962C8B-B14F-4D97-AF65-F5344CB8AC3E}">
        <p14:creationId xmlns:p14="http://schemas.microsoft.com/office/powerpoint/2010/main" val="285811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F3779D-FFF4-4E89-AEB5-AABD3C350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FF0000"/>
                </a:solidFill>
              </a:rPr>
              <a:t>Patologie vzniku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0BC4B5-13BB-4E46-953A-59AC1E000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/>
          <a:lstStyle/>
          <a:p>
            <a:pPr algn="just">
              <a:buFont typeface="Arial" charset="0"/>
              <a:buChar char="•"/>
              <a:defRPr/>
            </a:pPr>
            <a:r>
              <a:rPr lang="cs-CZ" b="1" dirty="0"/>
              <a:t>   genetické vlivy, převážně u žen geneticky  disponovaných k tomuto</a:t>
            </a:r>
          </a:p>
          <a:p>
            <a:pPr marL="0" indent="0" algn="just">
              <a:buNone/>
              <a:defRPr/>
            </a:pPr>
            <a:r>
              <a:rPr lang="cs-CZ" b="1" dirty="0"/>
              <a:t>      onemocnění</a:t>
            </a:r>
          </a:p>
          <a:p>
            <a:pPr algn="just">
              <a:buFont typeface="Arial" charset="0"/>
              <a:buChar char="•"/>
              <a:defRPr/>
            </a:pPr>
            <a:r>
              <a:rPr lang="cs-CZ" b="1" dirty="0"/>
              <a:t>   choroba je provázena hypertenzí </a:t>
            </a:r>
          </a:p>
          <a:p>
            <a:pPr algn="just">
              <a:buFont typeface="Arial" charset="0"/>
              <a:buChar char="•"/>
              <a:defRPr/>
            </a:pPr>
            <a:r>
              <a:rPr lang="cs-CZ" b="1" dirty="0"/>
              <a:t>   obezita, diabetes</a:t>
            </a:r>
          </a:p>
          <a:p>
            <a:pPr algn="just">
              <a:buFont typeface="Arial" charset="0"/>
              <a:buChar char="•"/>
              <a:defRPr/>
            </a:pPr>
            <a:r>
              <a:rPr lang="cs-CZ" b="1" dirty="0"/>
              <a:t>   rostoucí věk rodiček (prvorodiček)</a:t>
            </a:r>
          </a:p>
          <a:p>
            <a:pPr marL="514350" indent="-514350" algn="just">
              <a:buFont typeface="Arial" charset="0"/>
              <a:buChar char="•"/>
              <a:defRPr/>
            </a:pPr>
            <a:r>
              <a:rPr lang="cs-CZ" b="1" dirty="0"/>
              <a:t>někdy mohou k rozvoji napomoci i předchozí patologické změny v renální oblasti </a:t>
            </a:r>
          </a:p>
          <a:p>
            <a:pPr marL="514350" indent="-514350" algn="just">
              <a:buFont typeface="Arial" charset="0"/>
              <a:buChar char="•"/>
              <a:defRPr/>
            </a:pPr>
            <a:r>
              <a:rPr lang="cs-CZ" b="1" dirty="0"/>
              <a:t>vznik choroby je přímo vázán na trofoblast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945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CBCB92-1FEF-43F3-AFA0-C9A109EC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Diagnostika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014729-DD1D-458F-9079-9450CDABF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b="1" dirty="0"/>
              <a:t>hodnocení anamnestických rizikových faktorů </a:t>
            </a:r>
          </a:p>
          <a:p>
            <a:pPr>
              <a:buNone/>
            </a:pPr>
            <a:r>
              <a:rPr lang="cs-CZ" altLang="cs-CZ" b="1" dirty="0"/>
              <a:t> </a:t>
            </a:r>
          </a:p>
          <a:p>
            <a:r>
              <a:rPr lang="cs-CZ" altLang="cs-CZ" b="1" dirty="0"/>
              <a:t>biofyzikální – jako střední arteriální tlak (MAP),  dopplerovské UZ měření uterinních arterií</a:t>
            </a:r>
          </a:p>
          <a:p>
            <a:pPr>
              <a:buNone/>
            </a:pPr>
            <a:endParaRPr lang="cs-CZ" altLang="cs-CZ" b="1" dirty="0"/>
          </a:p>
          <a:p>
            <a:r>
              <a:rPr lang="cs-CZ" altLang="cs-CZ" b="1" dirty="0"/>
              <a:t>biochemické (PAPP-A, </a:t>
            </a:r>
            <a:r>
              <a:rPr lang="cs-CZ" altLang="cs-CZ" b="1" dirty="0" err="1"/>
              <a:t>PlGF</a:t>
            </a:r>
            <a:r>
              <a:rPr lang="cs-CZ" altLang="cs-CZ" b="1" dirty="0"/>
              <a:t>, </a:t>
            </a:r>
            <a:r>
              <a:rPr lang="cs-CZ" altLang="cs-CZ" b="1" dirty="0" err="1"/>
              <a:t>sFlt</a:t>
            </a:r>
            <a:r>
              <a:rPr lang="cs-CZ" altLang="cs-CZ" b="1" dirty="0"/>
              <a:t> -1)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399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CACB2-BF6C-46CE-BF27-F2EB047C1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err="1">
                <a:solidFill>
                  <a:srgbClr val="FF0000"/>
                </a:solidFill>
              </a:rPr>
              <a:t>Screening</a:t>
            </a:r>
            <a:r>
              <a:rPr lang="cs-CZ" b="1" u="sng" dirty="0">
                <a:solidFill>
                  <a:srgbClr val="FF0000"/>
                </a:solidFill>
              </a:rPr>
              <a:t> </a:t>
            </a:r>
            <a:r>
              <a:rPr lang="cs-CZ" b="1" u="sng" dirty="0" err="1">
                <a:solidFill>
                  <a:srgbClr val="FF0000"/>
                </a:solidFill>
              </a:rPr>
              <a:t>preeklampsie</a:t>
            </a:r>
            <a:endParaRPr lang="cs-CZ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CC4B13-F434-48BE-AE73-A867D36EE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b="1" dirty="0"/>
              <a:t>probíhá v </a:t>
            </a:r>
            <a:r>
              <a:rPr lang="cs-CZ" altLang="cs-CZ" b="1" dirty="0" smtClean="0"/>
              <a:t>I. </a:t>
            </a:r>
            <a:r>
              <a:rPr lang="cs-CZ" altLang="cs-CZ" b="1" dirty="0"/>
              <a:t>trimestru </a:t>
            </a:r>
            <a:r>
              <a:rPr lang="pt-BR" altLang="cs-CZ" b="1" dirty="0"/>
              <a:t>v období mezi 12. a 13. týdnem gravidity</a:t>
            </a:r>
            <a:r>
              <a:rPr lang="cs-CZ" altLang="cs-CZ" b="1" dirty="0"/>
              <a:t> společně s </a:t>
            </a:r>
            <a:r>
              <a:rPr lang="cs-CZ" altLang="cs-CZ" b="1" dirty="0" err="1"/>
              <a:t>prvotrimestrálním</a:t>
            </a:r>
            <a:r>
              <a:rPr lang="cs-CZ" altLang="cs-CZ" b="1" dirty="0"/>
              <a:t> screeningovým testem Downova syndromu</a:t>
            </a:r>
          </a:p>
          <a:p>
            <a:pPr marL="0" indent="0">
              <a:buNone/>
            </a:pPr>
            <a:endParaRPr lang="cs-CZ" altLang="cs-CZ" b="1" dirty="0"/>
          </a:p>
          <a:p>
            <a:r>
              <a:rPr lang="cs-CZ" altLang="cs-CZ" b="1" dirty="0"/>
              <a:t>při odběru je přidělen termín ultrazvukového vyšetření a měření krevního tlaku na období mezi 12.týdnem + 0.dnem až 13.týdnem + 6.dnem těhotenství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116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FAD8EF-7BEC-48E8-B3C6-AD0D73EA0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err="1">
                <a:solidFill>
                  <a:srgbClr val="FF0000"/>
                </a:solidFill>
              </a:rPr>
              <a:t>Screening</a:t>
            </a:r>
            <a:r>
              <a:rPr lang="cs-CZ" b="1" u="sng" dirty="0">
                <a:solidFill>
                  <a:srgbClr val="FF0000"/>
                </a:solidFill>
              </a:rPr>
              <a:t> </a:t>
            </a:r>
            <a:r>
              <a:rPr lang="cs-CZ" b="1" u="sng" dirty="0" err="1">
                <a:solidFill>
                  <a:srgbClr val="FF0000"/>
                </a:solidFill>
              </a:rPr>
              <a:t>preeklampsie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7D1BFBA-2FFB-48B8-B1D3-4FAB2D8D1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altLang="cs-CZ" b="1" dirty="0"/>
              <a:t>odběr krve PIGF – sFlt-1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altLang="cs-CZ" b="1" dirty="0"/>
              <a:t>při odběru </a:t>
            </a:r>
            <a:r>
              <a:rPr lang="cs-CZ" altLang="cs-CZ" b="1" dirty="0" err="1"/>
              <a:t>prvotrimestrálního</a:t>
            </a:r>
            <a:r>
              <a:rPr lang="cs-CZ" altLang="cs-CZ" b="1" dirty="0"/>
              <a:t> </a:t>
            </a:r>
            <a:r>
              <a:rPr lang="cs-CZ" altLang="cs-CZ" b="1" dirty="0" err="1"/>
              <a:t>screeningu</a:t>
            </a:r>
            <a:endParaRPr lang="cs-CZ" altLang="cs-CZ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altLang="cs-CZ" b="1" dirty="0"/>
              <a:t>měření krevního tlaku na obou HK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altLang="cs-CZ" b="1" dirty="0"/>
              <a:t>měření se opakuje po 10´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altLang="cs-CZ" b="1" dirty="0"/>
              <a:t>UZ vyšetření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089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Poměr sFlt-1/PIGF</a:t>
            </a:r>
            <a:endParaRPr lang="cs-CZ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725315"/>
              </p:ext>
            </p:extLst>
          </p:nvPr>
        </p:nvGraphicFramePr>
        <p:xfrm>
          <a:off x="798164" y="1825625"/>
          <a:ext cx="10555636" cy="4351338"/>
        </p:xfrm>
        <a:graphic>
          <a:graphicData uri="http://schemas.openxmlformats.org/drawingml/2006/table">
            <a:tbl>
              <a:tblPr/>
              <a:tblGrid>
                <a:gridCol w="2638909">
                  <a:extLst>
                    <a:ext uri="{9D8B030D-6E8A-4147-A177-3AD203B41FA5}">
                      <a16:colId xmlns:a16="http://schemas.microsoft.com/office/drawing/2014/main" val="4283287277"/>
                    </a:ext>
                  </a:extLst>
                </a:gridCol>
                <a:gridCol w="2638909">
                  <a:extLst>
                    <a:ext uri="{9D8B030D-6E8A-4147-A177-3AD203B41FA5}">
                      <a16:colId xmlns:a16="http://schemas.microsoft.com/office/drawing/2014/main" val="1491489354"/>
                    </a:ext>
                  </a:extLst>
                </a:gridCol>
                <a:gridCol w="2638909">
                  <a:extLst>
                    <a:ext uri="{9D8B030D-6E8A-4147-A177-3AD203B41FA5}">
                      <a16:colId xmlns:a16="http://schemas.microsoft.com/office/drawing/2014/main" val="3321854213"/>
                    </a:ext>
                  </a:extLst>
                </a:gridCol>
                <a:gridCol w="2638909">
                  <a:extLst>
                    <a:ext uri="{9D8B030D-6E8A-4147-A177-3AD203B41FA5}">
                      <a16:colId xmlns:a16="http://schemas.microsoft.com/office/drawing/2014/main" val="3750016299"/>
                    </a:ext>
                  </a:extLst>
                </a:gridCol>
              </a:tblGrid>
              <a:tr h="431243"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  <a:t>Poměr</a:t>
                      </a:r>
                      <a:b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</a:br>
                      <a: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  <a:t>sFlt-1/</a:t>
                      </a:r>
                      <a:r>
                        <a:rPr lang="cs-CZ" sz="1100" b="1" dirty="0" err="1">
                          <a:solidFill>
                            <a:srgbClr val="FF0000"/>
                          </a:solidFill>
                          <a:latin typeface="+mn-lt"/>
                        </a:rPr>
                        <a:t>PlGF</a:t>
                      </a:r>
                      <a:endParaRPr lang="cs-CZ" sz="11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 err="1">
                          <a:solidFill>
                            <a:srgbClr val="FF0000"/>
                          </a:solidFill>
                          <a:latin typeface="+mn-lt"/>
                        </a:rPr>
                        <a:t>Preeklampsie</a:t>
                      </a:r>
                      <a: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  <a:t/>
                      </a:r>
                      <a:b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</a:br>
                      <a: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  <a:t>v době testování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  <a:t>Riziko rozvoje</a:t>
                      </a:r>
                      <a:b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</a:br>
                      <a:r>
                        <a:rPr lang="cs-CZ" sz="1100" b="1" dirty="0" err="1">
                          <a:solidFill>
                            <a:srgbClr val="FF0000"/>
                          </a:solidFill>
                          <a:latin typeface="+mn-lt"/>
                        </a:rPr>
                        <a:t>preeklampsie</a:t>
                      </a:r>
                      <a:endParaRPr lang="cs-CZ" sz="11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rgbClr val="FF0000"/>
                          </a:solidFill>
                          <a:latin typeface="+mn-lt"/>
                        </a:rPr>
                        <a:t>Doporučení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67007"/>
                  </a:ext>
                </a:extLst>
              </a:tr>
              <a:tr h="606334"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latin typeface="+mn-lt"/>
                        </a:rPr>
                        <a:t>&lt; 38</a:t>
                      </a:r>
                      <a:br>
                        <a:rPr lang="cs-CZ" sz="1100" b="1" dirty="0">
                          <a:latin typeface="+mn-lt"/>
                        </a:rPr>
                      </a:br>
                      <a:r>
                        <a:rPr lang="cs-CZ" sz="1100" b="1" dirty="0">
                          <a:latin typeface="+mn-lt"/>
                        </a:rPr>
                        <a:t>(více než 80% těhotných)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latin typeface="+mn-lt"/>
                        </a:rPr>
                        <a:t>není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>
                          <a:latin typeface="+mn-lt"/>
                        </a:rPr>
                        <a:t>nízké</a:t>
                      </a:r>
                      <a:br>
                        <a:rPr lang="cs-CZ" sz="1100" b="1">
                          <a:latin typeface="+mn-lt"/>
                        </a:rPr>
                      </a:br>
                      <a:r>
                        <a:rPr lang="cs-CZ" sz="1100" b="1">
                          <a:latin typeface="+mn-lt"/>
                        </a:rPr>
                        <a:t>(méně než 4% během dalšího týdne)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+mn-lt"/>
                        </a:rPr>
                        <a:t>- možno </a:t>
                      </a:r>
                      <a:r>
                        <a:rPr lang="cs-CZ" sz="1100" b="1" dirty="0">
                          <a:latin typeface="+mn-lt"/>
                        </a:rPr>
                        <a:t>propustit do </a:t>
                      </a:r>
                      <a:r>
                        <a:rPr lang="cs-CZ" sz="1100" b="1" dirty="0" smtClean="0">
                          <a:latin typeface="+mn-lt"/>
                        </a:rPr>
                        <a:t>ambulantního</a:t>
                      </a:r>
                    </a:p>
                    <a:p>
                      <a:r>
                        <a:rPr lang="cs-CZ" sz="1100" b="1" dirty="0" smtClean="0">
                          <a:latin typeface="+mn-lt"/>
                        </a:rPr>
                        <a:t>  </a:t>
                      </a:r>
                      <a:r>
                        <a:rPr lang="cs-CZ" sz="1100" b="1" dirty="0">
                          <a:latin typeface="+mn-lt"/>
                        </a:rPr>
                        <a:t>sledování</a:t>
                      </a:r>
                      <a:br>
                        <a:rPr lang="cs-CZ" sz="1100" b="1" dirty="0">
                          <a:latin typeface="+mn-lt"/>
                        </a:rPr>
                      </a:br>
                      <a:r>
                        <a:rPr lang="cs-CZ" sz="1100" b="1" dirty="0">
                          <a:latin typeface="+mn-lt"/>
                        </a:rPr>
                        <a:t>- další kontroly dle potřeby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5746975"/>
                  </a:ext>
                </a:extLst>
              </a:tr>
              <a:tr h="956516">
                <a:tc>
                  <a:txBody>
                    <a:bodyPr/>
                    <a:lstStyle/>
                    <a:p>
                      <a:pPr algn="ctr"/>
                      <a:r>
                        <a:rPr lang="cs-CZ" sz="1100" b="1" i="1" dirty="0" smtClean="0">
                          <a:latin typeface="+mn-lt"/>
                        </a:rPr>
                        <a:t>   </a:t>
                      </a:r>
                      <a:r>
                        <a:rPr lang="pt-BR" sz="1100" b="1" i="1" dirty="0">
                          <a:latin typeface="+mn-lt"/>
                        </a:rPr>
                        <a:t> </a:t>
                      </a:r>
                      <a:r>
                        <a:rPr lang="pt-BR" sz="1100" b="1" dirty="0">
                          <a:latin typeface="+mn-lt"/>
                        </a:rPr>
                        <a:t>38 – 85 </a:t>
                      </a:r>
                      <a:r>
                        <a:rPr lang="cs-CZ" sz="1100" b="1" dirty="0" smtClean="0">
                          <a:latin typeface="+mn-lt"/>
                        </a:rPr>
                        <a:t>  </a:t>
                      </a:r>
                      <a:r>
                        <a:rPr lang="pt-BR" sz="1100" b="1" dirty="0" smtClean="0">
                          <a:latin typeface="+mn-lt"/>
                        </a:rPr>
                        <a:t>(</a:t>
                      </a:r>
                      <a:r>
                        <a:rPr lang="pt-BR" sz="1100" b="1" dirty="0">
                          <a:latin typeface="+mn-lt"/>
                        </a:rPr>
                        <a:t>časná PE)</a:t>
                      </a:r>
                      <a:br>
                        <a:rPr lang="pt-BR" sz="1100" b="1" dirty="0">
                          <a:latin typeface="+mn-lt"/>
                        </a:rPr>
                      </a:br>
                      <a:r>
                        <a:rPr lang="cs-CZ" sz="1100" b="1" dirty="0" smtClean="0">
                          <a:latin typeface="+mn-lt"/>
                        </a:rPr>
                        <a:t>     </a:t>
                      </a:r>
                      <a:r>
                        <a:rPr lang="pt-BR" sz="1100" b="1" dirty="0" smtClean="0">
                          <a:latin typeface="+mn-lt"/>
                        </a:rPr>
                        <a:t>38 </a:t>
                      </a:r>
                      <a:r>
                        <a:rPr lang="pt-BR" sz="1100" b="1" dirty="0">
                          <a:latin typeface="+mn-lt"/>
                        </a:rPr>
                        <a:t>– 110 (pozdní PE)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latin typeface="+mn-lt"/>
                        </a:rPr>
                        <a:t>není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i="1">
                          <a:latin typeface="+mn-lt"/>
                        </a:rPr>
                        <a:t> </a:t>
                      </a:r>
                      <a:r>
                        <a:rPr lang="cs-CZ" sz="1100" b="1">
                          <a:latin typeface="+mn-lt"/>
                        </a:rPr>
                        <a:t>vysoké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b="1" dirty="0">
                          <a:latin typeface="+mn-lt"/>
                        </a:rPr>
                        <a:t>- při &lt; 34+0 – kontrolní odběr za 1–2 týdny</a:t>
                      </a:r>
                      <a:br>
                        <a:rPr lang="cs-CZ" sz="1100" b="1" dirty="0">
                          <a:latin typeface="+mn-lt"/>
                        </a:rPr>
                      </a:br>
                      <a:r>
                        <a:rPr lang="cs-CZ" sz="1100" b="1" dirty="0">
                          <a:latin typeface="+mn-lt"/>
                        </a:rPr>
                        <a:t>- při ≥ 34+0 – zvážit dřívější termín pro </a:t>
                      </a:r>
                      <a:r>
                        <a:rPr lang="cs-CZ" sz="1100" b="1" dirty="0" smtClean="0">
                          <a:latin typeface="+mn-lt"/>
                        </a:rPr>
                        <a:t>  indukci </a:t>
                      </a:r>
                      <a:r>
                        <a:rPr lang="cs-CZ" sz="1100" b="1" dirty="0">
                          <a:latin typeface="+mn-lt"/>
                        </a:rPr>
                        <a:t>porodu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620121"/>
                  </a:ext>
                </a:extLst>
              </a:tr>
              <a:tr h="2357245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+mn-lt"/>
                        </a:rPr>
                        <a:t>&gt; 85 (časná PE)</a:t>
                      </a:r>
                      <a:br>
                        <a:rPr lang="pt-BR" sz="1100" b="1" dirty="0">
                          <a:latin typeface="+mn-lt"/>
                        </a:rPr>
                      </a:br>
                      <a:r>
                        <a:rPr lang="cs-CZ" sz="1100" b="1" dirty="0" smtClean="0">
                          <a:latin typeface="+mn-lt"/>
                        </a:rPr>
                        <a:t>   </a:t>
                      </a:r>
                      <a:r>
                        <a:rPr lang="pt-BR" sz="1100" b="1" dirty="0" smtClean="0">
                          <a:latin typeface="+mn-lt"/>
                        </a:rPr>
                        <a:t>&gt; </a:t>
                      </a:r>
                      <a:r>
                        <a:rPr lang="pt-BR" sz="1100" b="1" dirty="0">
                          <a:latin typeface="+mn-lt"/>
                        </a:rPr>
                        <a:t>110 (pozdní PE)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i="1" dirty="0">
                          <a:latin typeface="+mn-lt"/>
                        </a:rPr>
                        <a:t> </a:t>
                      </a:r>
                      <a:r>
                        <a:rPr lang="cs-CZ" sz="1100" b="1" dirty="0">
                          <a:latin typeface="+mn-lt"/>
                        </a:rPr>
                        <a:t>vysoce pravděpodobná PE nebo jiná placentární porucha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latin typeface="+mn-lt"/>
                        </a:rPr>
                        <a:t>velmi vysoké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b="1" dirty="0">
                          <a:latin typeface="+mn-lt"/>
                        </a:rPr>
                        <a:t>- dle místních doporučených postupů</a:t>
                      </a:r>
                      <a:br>
                        <a:rPr lang="cs-CZ" sz="1100" b="1" dirty="0">
                          <a:latin typeface="+mn-lt"/>
                        </a:rPr>
                      </a:br>
                      <a:r>
                        <a:rPr lang="cs-CZ" sz="1100" b="1" dirty="0">
                          <a:latin typeface="+mn-lt"/>
                        </a:rPr>
                        <a:t>- opakování odběru za 2–4 dny pro sledování trendu dle uvážení lékaře a dle klinické závažnosti</a:t>
                      </a:r>
                      <a:br>
                        <a:rPr lang="cs-CZ" sz="1100" b="1" dirty="0">
                          <a:latin typeface="+mn-lt"/>
                        </a:rPr>
                      </a:br>
                      <a:r>
                        <a:rPr lang="cs-CZ" sz="1100" b="1" dirty="0">
                          <a:latin typeface="+mn-lt"/>
                        </a:rPr>
                        <a:t>- extrémní hodnoty (&gt; 655 v &lt; 34+0 a &gt; 201 v ≥ 34+0) spojené s nutností ukončení gravidity do 48 h</a:t>
                      </a:r>
                      <a:br>
                        <a:rPr lang="cs-CZ" sz="1100" b="1" dirty="0">
                          <a:latin typeface="+mn-lt"/>
                        </a:rPr>
                      </a:br>
                      <a:r>
                        <a:rPr lang="cs-CZ" sz="1100" b="1" dirty="0">
                          <a:latin typeface="+mn-lt"/>
                        </a:rPr>
                        <a:t>- pečlivé monitorování a v případě &lt; 34+0 zahájit indukci plicní zralosti</a:t>
                      </a:r>
                    </a:p>
                  </a:txBody>
                  <a:tcPr marL="40530" marR="40530" marT="40530" marB="405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58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33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4D1DFA-C567-444F-9FCB-E6B7F3C9C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Eklampsie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0C5BDA-9DB8-4167-8E56-F2587FF63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66120" cy="4351338"/>
          </a:xfrm>
        </p:spPr>
        <p:txBody>
          <a:bodyPr/>
          <a:lstStyle/>
          <a:p>
            <a:r>
              <a:rPr lang="cs-CZ" b="1" dirty="0"/>
              <a:t>Velmi dramatický jev – záchvat</a:t>
            </a:r>
          </a:p>
          <a:p>
            <a:r>
              <a:rPr lang="cs-CZ" b="1" dirty="0"/>
              <a:t>Komplikace - abrupce placenty</a:t>
            </a:r>
          </a:p>
          <a:p>
            <a:pPr marL="0" indent="0">
              <a:buNone/>
            </a:pPr>
            <a:r>
              <a:rPr lang="cs-CZ" b="1" dirty="0"/>
              <a:t>                        - rozvoj HELLP syndromu</a:t>
            </a:r>
          </a:p>
          <a:p>
            <a:pPr marL="0" indent="0">
              <a:buNone/>
            </a:pPr>
            <a:r>
              <a:rPr lang="cs-CZ" b="1" dirty="0"/>
              <a:t>                        - smrt plodu</a:t>
            </a:r>
          </a:p>
          <a:p>
            <a:pPr marL="0" indent="0">
              <a:buNone/>
            </a:pPr>
            <a:r>
              <a:rPr lang="cs-CZ" b="1" dirty="0"/>
              <a:t>Léčba:</a:t>
            </a:r>
          </a:p>
          <a:p>
            <a:pPr>
              <a:buFontTx/>
              <a:buChar char="-"/>
            </a:pPr>
            <a:r>
              <a:rPr lang="cs-CZ" b="1" dirty="0"/>
              <a:t>Zabránění poranění – stabilizovaná poloha na boku, průchodné dýchací cesty, sledování dýchání, TK, </a:t>
            </a:r>
          </a:p>
          <a:p>
            <a:pPr>
              <a:buFontTx/>
              <a:buChar char="-"/>
            </a:pPr>
            <a:r>
              <a:rPr lang="cs-CZ" b="1" dirty="0" err="1"/>
              <a:t>iv</a:t>
            </a:r>
            <a:r>
              <a:rPr lang="cs-CZ" b="1" dirty="0"/>
              <a:t>. magnézium sulfát, antihypertenziva</a:t>
            </a:r>
          </a:p>
        </p:txBody>
      </p:sp>
    </p:spTree>
    <p:extLst>
      <p:ext uri="{BB962C8B-B14F-4D97-AF65-F5344CB8AC3E}">
        <p14:creationId xmlns:p14="http://schemas.microsoft.com/office/powerpoint/2010/main" val="9338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0280" y="294006"/>
            <a:ext cx="10515600" cy="971604"/>
          </a:xfrm>
        </p:spPr>
        <p:txBody>
          <a:bodyPr>
            <a:normAutofit fontScale="90000"/>
          </a:bodyPr>
          <a:lstStyle/>
          <a:p>
            <a:r>
              <a:rPr lang="cs-CZ" b="1" u="sng" dirty="0">
                <a:solidFill>
                  <a:srgbClr val="FF0000"/>
                </a:solidFill>
                <a:cs typeface="Times New Roman" pitchFamily="18" charset="0"/>
              </a:rPr>
              <a:t>HELLP syndrom</a:t>
            </a:r>
            <a:r>
              <a:rPr lang="cs-CZ" b="1" u="sng" dirty="0">
                <a:solidFill>
                  <a:srgbClr val="2D73AC"/>
                </a:solidFill>
                <a:cs typeface="Times New Roman" pitchFamily="18" charset="0"/>
              </a:rPr>
              <a:t/>
            </a:r>
            <a:br>
              <a:rPr lang="cs-CZ" b="1" u="sng" dirty="0">
                <a:solidFill>
                  <a:srgbClr val="2D73AC"/>
                </a:solidFill>
                <a:cs typeface="Times New Roman" pitchFamily="18" charset="0"/>
              </a:rPr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6720"/>
            <a:ext cx="10515600" cy="50800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cs-CZ" sz="4500" dirty="0">
                <a:cs typeface="Times New Roman" pitchFamily="18" charset="0"/>
              </a:rPr>
              <a:t> </a:t>
            </a:r>
            <a:r>
              <a:rPr lang="cs-CZ" sz="4500" b="1" dirty="0">
                <a:cs typeface="Times New Roman" pitchFamily="18" charset="0"/>
              </a:rPr>
              <a:t>vzácná, avšak velmi závažná komplikace těhotenství (nutná přítomnost placenty, nikoliv plodu)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sz="4500" b="1" dirty="0">
                <a:cs typeface="Times New Roman" pitchFamily="18" charset="0"/>
              </a:rPr>
              <a:t> spojen se signifikantně horšími perinatologickými výsledky (mateřská a novorozenecká morbidita a mortalita)</a:t>
            </a:r>
          </a:p>
          <a:p>
            <a:pPr>
              <a:defRPr/>
            </a:pPr>
            <a:endParaRPr lang="cs-CZ" sz="4500" b="1" dirty="0">
              <a:cs typeface="Times New Roman" pitchFamily="18" charset="0"/>
            </a:endParaRPr>
          </a:p>
          <a:p>
            <a:pPr>
              <a:defRPr/>
            </a:pPr>
            <a:r>
              <a:rPr lang="cs-CZ" sz="4500" b="1" dirty="0">
                <a:solidFill>
                  <a:srgbClr val="2D73AC"/>
                </a:solidFill>
                <a:cs typeface="Times New Roman" pitchFamily="18" charset="0"/>
              </a:rPr>
              <a:t>H</a:t>
            </a:r>
            <a:r>
              <a:rPr lang="cs-CZ" sz="4500" b="1" dirty="0">
                <a:cs typeface="Times New Roman" pitchFamily="18" charset="0"/>
              </a:rPr>
              <a:t> – hemolýza</a:t>
            </a:r>
          </a:p>
          <a:p>
            <a:pPr>
              <a:defRPr/>
            </a:pPr>
            <a:r>
              <a:rPr lang="cs-CZ" sz="4500" b="1" dirty="0">
                <a:solidFill>
                  <a:srgbClr val="2D73AC"/>
                </a:solidFill>
                <a:cs typeface="Times New Roman" pitchFamily="18" charset="0"/>
              </a:rPr>
              <a:t>EL</a:t>
            </a:r>
            <a:r>
              <a:rPr lang="cs-CZ" sz="4500" b="1" dirty="0">
                <a:cs typeface="Times New Roman" pitchFamily="18" charset="0"/>
              </a:rPr>
              <a:t> – elevace jaterních testů            typický laboratorní obraz (nemusí však být vyjádřena všechna 3 kritéria)</a:t>
            </a:r>
          </a:p>
          <a:p>
            <a:pPr>
              <a:defRPr/>
            </a:pPr>
            <a:r>
              <a:rPr lang="cs-CZ" sz="4500" b="1" dirty="0">
                <a:solidFill>
                  <a:srgbClr val="2D73AC"/>
                </a:solidFill>
                <a:cs typeface="Times New Roman" pitchFamily="18" charset="0"/>
              </a:rPr>
              <a:t>LP</a:t>
            </a:r>
            <a:r>
              <a:rPr lang="cs-CZ" sz="4500" b="1" dirty="0">
                <a:cs typeface="Times New Roman" pitchFamily="18" charset="0"/>
              </a:rPr>
              <a:t> – trombocytopenie</a:t>
            </a:r>
          </a:p>
          <a:p>
            <a:pPr>
              <a:defRPr/>
            </a:pPr>
            <a:endParaRPr lang="cs-CZ" sz="4500" b="1" dirty="0"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cs-CZ" sz="4500" b="1" dirty="0">
                <a:cs typeface="Times New Roman" pitchFamily="18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965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DAF07B-C62D-443A-9B6D-A702DC79E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Komplikace </a:t>
            </a:r>
            <a:r>
              <a:rPr lang="cs-CZ" b="1" u="sng" dirty="0" err="1">
                <a:solidFill>
                  <a:srgbClr val="FF0000"/>
                </a:solidFill>
              </a:rPr>
              <a:t>preeklampsie</a:t>
            </a:r>
            <a:r>
              <a:rPr lang="cs-CZ" b="1" u="sng" dirty="0">
                <a:solidFill>
                  <a:srgbClr val="FF0000"/>
                </a:solidFill>
              </a:rPr>
              <a:t> a HELLP syndromu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5490C4-3D0A-4E22-9B1C-DD9860A8F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20" y="1825625"/>
            <a:ext cx="11033760" cy="435133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Diseminovaná intravaskulární koagulace DIC</a:t>
            </a:r>
          </a:p>
          <a:p>
            <a:pPr>
              <a:buFontTx/>
              <a:buChar char="-"/>
            </a:pPr>
            <a:r>
              <a:rPr lang="cs-CZ" b="1" dirty="0"/>
              <a:t>získaný syndrom charakterizovaný aktivací krevní srážlivosti a následným</a:t>
            </a:r>
          </a:p>
          <a:p>
            <a:pPr marL="0" indent="0">
              <a:buNone/>
            </a:pPr>
            <a:r>
              <a:rPr lang="cs-CZ" b="1" dirty="0"/>
              <a:t>   krvácením, tvorbou hematomů v </a:t>
            </a:r>
            <a:r>
              <a:rPr lang="cs-CZ" b="1" dirty="0" err="1"/>
              <a:t>subfasciální</a:t>
            </a:r>
            <a:r>
              <a:rPr lang="cs-CZ" b="1" dirty="0"/>
              <a:t> oblasti nebo v dutině</a:t>
            </a:r>
          </a:p>
          <a:p>
            <a:pPr marL="0" indent="0">
              <a:buNone/>
            </a:pPr>
            <a:r>
              <a:rPr lang="cs-CZ" b="1" dirty="0"/>
              <a:t>   břišní nebo vznikem </a:t>
            </a:r>
            <a:r>
              <a:rPr lang="cs-CZ" b="1" dirty="0" err="1"/>
              <a:t>subkapsulárního</a:t>
            </a:r>
            <a:r>
              <a:rPr lang="cs-CZ" b="1" dirty="0"/>
              <a:t> hematomu jater či </a:t>
            </a:r>
            <a:r>
              <a:rPr lang="cs-CZ" b="1" dirty="0" err="1"/>
              <a:t>intracerebrálním</a:t>
            </a:r>
            <a:endParaRPr lang="cs-CZ" b="1" dirty="0"/>
          </a:p>
          <a:p>
            <a:pPr marL="0" indent="0">
              <a:buNone/>
            </a:pPr>
            <a:r>
              <a:rPr lang="cs-CZ" b="1" dirty="0"/>
              <a:t>   krvácením</a:t>
            </a:r>
          </a:p>
        </p:txBody>
      </p:sp>
    </p:spTree>
    <p:extLst>
      <p:ext uri="{BB962C8B-B14F-4D97-AF65-F5344CB8AC3E}">
        <p14:creationId xmlns:p14="http://schemas.microsoft.com/office/powerpoint/2010/main" val="170620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81A5C5-3298-4468-A936-D9725A9FE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Léčba DIC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F89084-A1B0-4EF7-AEDD-6CF11B63F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493520"/>
            <a:ext cx="10866120" cy="4683443"/>
          </a:xfrm>
        </p:spPr>
        <p:txBody>
          <a:bodyPr>
            <a:normAutofit/>
          </a:bodyPr>
          <a:lstStyle/>
          <a:p>
            <a:r>
              <a:rPr lang="cs-CZ" b="1" dirty="0"/>
              <a:t>Základem terapie  je identifikace a odstranění příčiny, která jej vyvolala. </a:t>
            </a:r>
          </a:p>
          <a:p>
            <a:r>
              <a:rPr lang="cs-CZ" b="1" dirty="0"/>
              <a:t>Koagulační poruchu vždy řešíme ve spolupráci s anesteziologem a hematologem. </a:t>
            </a:r>
          </a:p>
          <a:p>
            <a:r>
              <a:rPr lang="cs-CZ" b="1" dirty="0"/>
              <a:t>V první fázi DIC se snažíme o přerušení </a:t>
            </a:r>
            <a:r>
              <a:rPr lang="cs-CZ" b="1" dirty="0" err="1"/>
              <a:t>hyperkoagulace</a:t>
            </a:r>
            <a:r>
              <a:rPr lang="cs-CZ" b="1" dirty="0"/>
              <a:t> vyvolané nadměrnou aktivitou trombinu bolusovým podáním heparinu (2 500 IU intravenózně), infuzí krystaloidů doplňujeme cévní objem pro zachování orgánové </a:t>
            </a:r>
            <a:r>
              <a:rPr lang="cs-CZ" b="1" dirty="0" err="1"/>
              <a:t>perfuze</a:t>
            </a:r>
            <a:r>
              <a:rPr lang="cs-CZ" b="1" dirty="0"/>
              <a:t>, ztráty krve hradíme převodem </a:t>
            </a:r>
            <a:r>
              <a:rPr lang="cs-CZ" b="1" dirty="0" err="1"/>
              <a:t>erytrocytární</a:t>
            </a:r>
            <a:r>
              <a:rPr lang="cs-CZ" b="1" dirty="0"/>
              <a:t> masy a ztráty koagulačních faktorů fibrinogenem (iniciálně 4 g intravenózně), mraženou plazmou, koncentrátem antitrombinu III. </a:t>
            </a:r>
          </a:p>
        </p:txBody>
      </p:sp>
    </p:spTree>
    <p:extLst>
      <p:ext uri="{BB962C8B-B14F-4D97-AF65-F5344CB8AC3E}">
        <p14:creationId xmlns:p14="http://schemas.microsoft.com/office/powerpoint/2010/main" val="309548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A9EFC1-54DE-4817-9B4E-258C94D22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err="1">
                <a:solidFill>
                  <a:srgbClr val="FF0000"/>
                </a:solidFill>
              </a:rPr>
              <a:t>Peripartální</a:t>
            </a:r>
            <a:r>
              <a:rPr lang="cs-CZ" b="1" u="sng" dirty="0">
                <a:solidFill>
                  <a:srgbClr val="FF0000"/>
                </a:solidFill>
              </a:rPr>
              <a:t> život ohrožující krvácení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4EAD853-B6A5-4F02-9D02-25F83EB45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 err="1"/>
              <a:t>Peripartální</a:t>
            </a:r>
            <a:r>
              <a:rPr lang="cs-CZ" b="1" dirty="0"/>
              <a:t> život  (PŽPK) ohrožující krvácení je definováno jako rychle narůstající krevní ztráta, která je klinicky odhadnuta na 1500 ml a více, která je spojena s rozvojem klinických nebo laboratorních známek tkáňové </a:t>
            </a:r>
            <a:r>
              <a:rPr lang="cs-CZ" b="1" dirty="0" err="1"/>
              <a:t>hypoperfuze</a:t>
            </a:r>
            <a:r>
              <a:rPr lang="cs-CZ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018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61618-33C0-4292-9835-6ED6EAB19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Život ohrožující krvácení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0A1E79-7F3F-4AE8-977D-1BF0AC34B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Silné krvácení</a:t>
            </a:r>
          </a:p>
          <a:p>
            <a:pPr marL="0" indent="0">
              <a:buNone/>
            </a:pPr>
            <a:r>
              <a:rPr lang="cs-CZ" b="1" dirty="0"/>
              <a:t>             - ztráta celého krevního objemu během 24 hodin</a:t>
            </a:r>
          </a:p>
          <a:p>
            <a:pPr marL="0" indent="0">
              <a:buNone/>
            </a:pPr>
            <a:r>
              <a:rPr lang="cs-CZ" b="1" dirty="0"/>
              <a:t>             - ztráta 50% krevního objemu během 3 hodin</a:t>
            </a:r>
          </a:p>
          <a:p>
            <a:pPr marL="0" indent="0">
              <a:buNone/>
            </a:pPr>
            <a:r>
              <a:rPr lang="cs-CZ" b="1" dirty="0"/>
              <a:t>             - ztráta narůstající rychlostí 150 ml/min</a:t>
            </a:r>
          </a:p>
          <a:p>
            <a:pPr marL="0" indent="0">
              <a:buNone/>
            </a:pPr>
            <a:r>
              <a:rPr lang="cs-CZ" b="1" dirty="0"/>
              <a:t>             - akutní ztráta 1 500ml a více</a:t>
            </a:r>
          </a:p>
        </p:txBody>
      </p:sp>
    </p:spTree>
    <p:extLst>
      <p:ext uri="{BB962C8B-B14F-4D97-AF65-F5344CB8AC3E}">
        <p14:creationId xmlns:p14="http://schemas.microsoft.com/office/powerpoint/2010/main" val="39122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AD4EC-0DCB-4739-8AD6-BD22A616A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Příčiny PŽOK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D4C255-E069-4761-AC42-694BDCFE4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Nechirurgické – hypotonie nebo atonie dělohy</a:t>
            </a:r>
          </a:p>
          <a:p>
            <a:endParaRPr lang="cs-CZ" b="1" dirty="0"/>
          </a:p>
          <a:p>
            <a:r>
              <a:rPr lang="cs-CZ" b="1" dirty="0"/>
              <a:t>Chirurgické – poruchy odlučování placenty nebo porodnická poranění</a:t>
            </a:r>
          </a:p>
        </p:txBody>
      </p:sp>
    </p:spTree>
    <p:extLst>
      <p:ext uri="{BB962C8B-B14F-4D97-AF65-F5344CB8AC3E}">
        <p14:creationId xmlns:p14="http://schemas.microsoft.com/office/powerpoint/2010/main" val="180133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21D121-A245-454B-B8F8-64A4E12A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32FFD1-87C0-4652-A1F2-C53AAACE5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Všechna gynekologicko- porodnická pracoviště musí mít vypracovaný krizový plán pro PŽOK (standardní formalizovaný postup zdravotnického zařízení).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Krizový plán vymezuje organizačně a odborně role jednotlivých členů krizového týmu při PŽOK a určuje minimální vybavení pracoviště pro zajištění péče o pacienty s PŽOK.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212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CD2463-6916-49AD-B666-074E8AF90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>
            <a:normAutofit fontScale="90000"/>
          </a:bodyPr>
          <a:lstStyle/>
          <a:p>
            <a:r>
              <a:rPr lang="cs-CZ" b="1" u="sng" dirty="0">
                <a:solidFill>
                  <a:srgbClr val="FF0000"/>
                </a:solidFill>
              </a:rPr>
              <a:t>Základní neodkladné kroky řešení PŽOK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1662DFF-5DCF-4F12-A9AD-1114543A9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320800"/>
            <a:ext cx="10947400" cy="5172075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identifikace příčiny PŽOK a neodkladné zahájení jejího odstranění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podpora/ náhrada orgánových funkcí – do doby definitivního ošetření zdroje PŽOK je doporučeno během úvodní resuscitace oběhu dosahovat hodnot systolického krevního tlaku nepřesahujícího 80-100mm </a:t>
            </a:r>
            <a:r>
              <a:rPr lang="cs-CZ" b="1" dirty="0" err="1"/>
              <a:t>Hg</a:t>
            </a:r>
            <a:endParaRPr lang="cs-CZ" b="1" dirty="0"/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ověření hemokoagulační situace pacientky a cílená terapie původní nebo vyvolávající příčiny koagulační poruchy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profylaxe antibiotiky je doporučena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256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D17080-D4F0-4E21-ABA1-E74695374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Doporučená úvodní laboratorní vyšetření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A124E7-548A-401C-9EAF-1BE667C97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krevní obraz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základní koagulační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vyšetření (</a:t>
            </a:r>
            <a:r>
              <a:rPr lang="cs-CZ" b="1" dirty="0" err="1"/>
              <a:t>aPTT</a:t>
            </a:r>
            <a:r>
              <a:rPr lang="cs-CZ" b="1" dirty="0"/>
              <a:t>, PT)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hladina fibrinogenu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 err="1"/>
              <a:t>předtransfuzní</a:t>
            </a:r>
            <a:r>
              <a:rPr lang="cs-CZ" b="1" dirty="0"/>
              <a:t> vyšetření (krevní skupina, </a:t>
            </a:r>
            <a:r>
              <a:rPr lang="cs-CZ" b="1" dirty="0" err="1"/>
              <a:t>screening</a:t>
            </a:r>
            <a:r>
              <a:rPr lang="cs-CZ" b="1" dirty="0"/>
              <a:t> nepravidelných protilátek proti erytrocytům, test kompatibility)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orientační test srážení krve s trombinem </a:t>
            </a:r>
          </a:p>
        </p:txBody>
      </p:sp>
    </p:spTree>
    <p:extLst>
      <p:ext uri="{BB962C8B-B14F-4D97-AF65-F5344CB8AC3E}">
        <p14:creationId xmlns:p14="http://schemas.microsoft.com/office/powerpoint/2010/main" val="109462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9DC012-F4D1-4202-B9EF-F57BF0EBB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355"/>
          </a:xfrm>
        </p:spPr>
        <p:txBody>
          <a:bodyPr>
            <a:normAutofit fontScale="90000"/>
          </a:bodyPr>
          <a:lstStyle/>
          <a:p>
            <a:r>
              <a:rPr lang="cs-CZ" b="1" u="sng" dirty="0">
                <a:solidFill>
                  <a:srgbClr val="FF0000"/>
                </a:solidFill>
              </a:rPr>
              <a:t>Fáze PŽOK – časná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08FE56-2F72-4DCC-BCCE-77B3ABA30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720"/>
            <a:ext cx="10515600" cy="473424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Porodník ve spolupráci s porodní asistentkou identifikují zdroje krvácení (vyšetření v zrcadlech, palpační </a:t>
            </a:r>
            <a:r>
              <a:rPr lang="cs-CZ" b="1" dirty="0" err="1"/>
              <a:t>bimanuální</a:t>
            </a:r>
            <a:r>
              <a:rPr lang="cs-CZ" b="1" dirty="0"/>
              <a:t> vyšetření, vyšetření ultrazvukem), zhodnotí a zajistí základní životní funkce, zahájí monitorování životních funkcí, zahájí </a:t>
            </a:r>
            <a:r>
              <a:rPr lang="cs-CZ" b="1" dirty="0" err="1"/>
              <a:t>oxygenoterapii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153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1B385C-7AB4-46F8-8B8A-2214B635D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Fáze PŽOK – časná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94E3B2-2BAC-4C74-9395-0543F1556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232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zajištění vstupů do krevního řečiště, zahájení náhrady tekutin, podání </a:t>
            </a:r>
            <a:r>
              <a:rPr lang="cs-CZ" b="1" dirty="0" err="1"/>
              <a:t>uterotonik</a:t>
            </a:r>
            <a:r>
              <a:rPr lang="cs-CZ" b="1" dirty="0"/>
              <a:t> intravenózně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masáž dělohy, </a:t>
            </a:r>
            <a:r>
              <a:rPr lang="cs-CZ" b="1" dirty="0" err="1"/>
              <a:t>bimanuální</a:t>
            </a:r>
            <a:r>
              <a:rPr lang="cs-CZ" b="1" dirty="0"/>
              <a:t> komprese dělohy, externí komprese aorty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b="1" i="1" dirty="0"/>
              <a:t> </a:t>
            </a:r>
            <a:r>
              <a:rPr lang="cs-CZ" b="1" i="1" dirty="0">
                <a:solidFill>
                  <a:srgbClr val="FF0000"/>
                </a:solidFill>
              </a:rPr>
              <a:t>laboratorní vyšetření - doporučení 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865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97480E-7AE2-4830-85E8-53078568E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  <a:cs typeface="Times New Roman" pitchFamily="18" charset="0"/>
              </a:rPr>
              <a:t>Incidence:</a:t>
            </a:r>
            <a:r>
              <a:rPr lang="cs-CZ" b="1" u="sng" dirty="0">
                <a:cs typeface="Times New Roman" pitchFamily="18" charset="0"/>
              </a:rPr>
              <a:t/>
            </a:r>
            <a:br>
              <a:rPr lang="cs-CZ" b="1" u="sng" dirty="0">
                <a:cs typeface="Times New Roman" pitchFamily="18" charset="0"/>
              </a:rPr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03BE3E9-344D-4F95-BDCD-35BCF6341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0,5 – 0,9 % všech těhotenství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ve více než 90 % případů se rozvíjí před porodem (27. - 37. týden gravidity)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1" dirty="0">
                <a:cs typeface="Times New Roman" pitchFamily="18" charset="0"/>
              </a:rPr>
              <a:t> v 10 % případů se rozvíjí po porodu (nejčastěji 24 - 48 hodin po porodu) – častěji u žen s hypertenzí a proteinurií před porodem anebo se jedná o zcela asymptomatickou pacientku s náhodným nálezem trombocytopenie</a:t>
            </a:r>
            <a:endParaRPr lang="cs-CZ" b="1" dirty="0">
              <a:solidFill>
                <a:srgbClr val="FF0000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614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49B184-6843-4A42-B9E5-6CE60FFA6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Hypotonie /atonie dělohy- doporučený postup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CC4EC5-DF11-41AD-8D7C-847F5CFED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i="1" dirty="0">
                <a:solidFill>
                  <a:srgbClr val="FF0000"/>
                </a:solidFill>
              </a:rPr>
              <a:t>První krok</a:t>
            </a:r>
            <a:endParaRPr lang="cs-CZ" dirty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Masáž dělohy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 err="1"/>
              <a:t>Uterotonika</a:t>
            </a:r>
            <a:r>
              <a:rPr lang="cs-CZ" b="1" dirty="0"/>
              <a:t> – oxytocin nebo </a:t>
            </a:r>
            <a:r>
              <a:rPr lang="cs-CZ" b="1" dirty="0" err="1"/>
              <a:t>karbetocin</a:t>
            </a:r>
            <a:endParaRPr lang="cs-CZ" b="1" dirty="0"/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Prostaglandiny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Digitální nebo instrumentální revize dutiny děložní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414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3C3ADB-EB32-480A-8A80-143160828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Při neúspěchu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93367CC-4689-45D6-ADC8-0B0A5698E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i="1" dirty="0">
                <a:solidFill>
                  <a:srgbClr val="FF0000"/>
                </a:solidFill>
              </a:rPr>
              <a:t>Druhý krok</a:t>
            </a:r>
            <a:endParaRPr lang="cs-CZ" dirty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Odstranění koagul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 err="1"/>
              <a:t>Uterotonika</a:t>
            </a:r>
            <a:endParaRPr lang="cs-CZ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 smtClean="0"/>
              <a:t>Alternativně  </a:t>
            </a:r>
            <a:r>
              <a:rPr lang="cs-CZ" b="1" dirty="0" err="1" smtClean="0"/>
              <a:t>Bakriho</a:t>
            </a:r>
            <a:r>
              <a:rPr lang="cs-CZ" b="1" dirty="0" smtClean="0"/>
              <a:t> </a:t>
            </a:r>
            <a:r>
              <a:rPr lang="cs-CZ" b="1" dirty="0"/>
              <a:t>balonkový katétr, popřípadě poševní tamponáda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621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8F6424-5CA8-46CF-B11E-520A19F62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>
                <a:solidFill>
                  <a:srgbClr val="FF0000"/>
                </a:solidFill>
              </a:rPr>
              <a:t>Při neúspěchu neodkladně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A2C2BE-FC9E-48BF-A9D9-16CB674DF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1330960"/>
            <a:ext cx="11109960" cy="48460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i="1" dirty="0">
                <a:solidFill>
                  <a:srgbClr val="FF0000"/>
                </a:solidFill>
              </a:rPr>
              <a:t>Třetí krok</a:t>
            </a:r>
            <a:endParaRPr lang="cs-CZ" dirty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Chirurgická intervence (postupná </a:t>
            </a:r>
            <a:r>
              <a:rPr lang="cs-CZ" b="1" dirty="0" err="1"/>
              <a:t>devaskularizace</a:t>
            </a:r>
            <a:r>
              <a:rPr lang="cs-CZ" b="1" dirty="0"/>
              <a:t> dělohy)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Postupný podvaz </a:t>
            </a:r>
            <a:r>
              <a:rPr lang="cs-CZ" b="1" dirty="0" err="1"/>
              <a:t>aa</a:t>
            </a:r>
            <a:r>
              <a:rPr lang="cs-CZ" b="1" dirty="0"/>
              <a:t>. </a:t>
            </a:r>
            <a:r>
              <a:rPr lang="cs-CZ" b="1" dirty="0" err="1"/>
              <a:t>uterinae</a:t>
            </a:r>
            <a:r>
              <a:rPr lang="cs-CZ" b="1" dirty="0"/>
              <a:t> a </a:t>
            </a:r>
            <a:r>
              <a:rPr lang="cs-CZ" b="1" dirty="0" err="1"/>
              <a:t>aa</a:t>
            </a:r>
            <a:r>
              <a:rPr lang="cs-CZ" b="1" dirty="0"/>
              <a:t>. </a:t>
            </a:r>
            <a:r>
              <a:rPr lang="cs-CZ" b="1" dirty="0" err="1"/>
              <a:t>ovaricae</a:t>
            </a:r>
            <a:endParaRPr lang="cs-CZ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B-Lynchova sutura dělohy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Podvaz </a:t>
            </a:r>
            <a:r>
              <a:rPr lang="cs-CZ" b="1" dirty="0" err="1"/>
              <a:t>aa</a:t>
            </a:r>
            <a:r>
              <a:rPr lang="cs-CZ" b="1" dirty="0"/>
              <a:t>. </a:t>
            </a:r>
            <a:r>
              <a:rPr lang="cs-CZ" b="1" dirty="0" err="1"/>
              <a:t>iliacae</a:t>
            </a:r>
            <a:r>
              <a:rPr lang="cs-CZ" b="1" dirty="0"/>
              <a:t> </a:t>
            </a:r>
            <a:r>
              <a:rPr lang="cs-CZ" b="1" dirty="0" err="1"/>
              <a:t>internae</a:t>
            </a:r>
            <a:endParaRPr lang="cs-CZ" b="1" dirty="0"/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Selektivní katetrizační embolizace </a:t>
            </a:r>
            <a:r>
              <a:rPr lang="cs-CZ" b="1" dirty="0" err="1"/>
              <a:t>aa.uterinae</a:t>
            </a:r>
            <a:r>
              <a:rPr lang="cs-CZ" b="1" dirty="0"/>
              <a:t> (v případě dostupné intervenční radiologie)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Zvážení podání rekombinantního aktivovaného faktoru VII (</a:t>
            </a:r>
            <a:r>
              <a:rPr lang="cs-CZ" b="1" dirty="0" err="1"/>
              <a:t>rFVIIa</a:t>
            </a:r>
            <a:r>
              <a:rPr lang="cs-CZ" b="1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61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BFD535-2B0A-47E2-AAFA-2AD5FD2B6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u="sng" dirty="0">
                <a:solidFill>
                  <a:srgbClr val="FF0000"/>
                </a:solidFill>
              </a:rPr>
              <a:t>Indikace k hysterektomii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94EB13-7698-43BB-A30D-DD1109606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b="1" dirty="0"/>
              <a:t>Pokračující PŽOK při vyčerpání všech dostupných léčebných postupů, devastující poranění dělohy, děloha jako předpokládaný zdroj sepse.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1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011BD2-15C3-49B3-91BF-F2FCD9AF4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Krizový tým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06DEFD-01E7-444F-B455-F4D469A9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1280160"/>
            <a:ext cx="10998200" cy="5425439"/>
          </a:xfrm>
        </p:spPr>
        <p:txBody>
          <a:bodyPr>
            <a:normAutofit/>
          </a:bodyPr>
          <a:lstStyle/>
          <a:p>
            <a:r>
              <a:rPr lang="cs-CZ" dirty="0"/>
              <a:t>ukončujeme těhotenství císařským řezem. Pokud je plod vitální, pak do ukončení těhotenství uložíme těhotnou na levý bok a aplikujeme kyslík ve vysoké koncentraci maskou, bez ohledu na hodnoty saturace mateřského organismu.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Zajistíme  žilní přístup (nejméně dvě kanyly) a odebereme 20-30 ml krve pro laboratorní vyšetření: krevní skupiny, krevního obrazu, koagulačních parametrů (INR, </a:t>
            </a:r>
            <a:r>
              <a:rPr lang="cs-CZ" dirty="0" err="1"/>
              <a:t>aPTT</a:t>
            </a:r>
            <a:r>
              <a:rPr lang="cs-CZ" dirty="0"/>
              <a:t>, TT, fibrinogen, AT III, D-dimery), základní biochemie včetně elektrolytů (U, </a:t>
            </a:r>
            <a:r>
              <a:rPr lang="cs-CZ" dirty="0" err="1"/>
              <a:t>kreat</a:t>
            </a:r>
            <a:r>
              <a:rPr lang="cs-CZ" dirty="0"/>
              <a:t>, AST, ALT, Na, Cl, K, Ca (</a:t>
            </a:r>
            <a:r>
              <a:rPr lang="cs-CZ" dirty="0" err="1"/>
              <a:t>ioniz</a:t>
            </a:r>
            <a:r>
              <a:rPr lang="cs-CZ" dirty="0"/>
              <a:t>)) a stanovení hodnot acidobazické rovnováhy a k objednání 4 TU koncentrátu erytrocytu a 4-6 TU ČZP.</a:t>
            </a:r>
          </a:p>
        </p:txBody>
      </p:sp>
    </p:spTree>
    <p:extLst>
      <p:ext uri="{BB962C8B-B14F-4D97-AF65-F5344CB8AC3E}">
        <p14:creationId xmlns:p14="http://schemas.microsoft.com/office/powerpoint/2010/main" val="17740784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FC965F-EEAC-4762-8F62-FDBA79859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8DC6854-E3B9-4F1F-BE4B-52A765C3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790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Iniciálně podáváme </a:t>
            </a:r>
            <a:r>
              <a:rPr lang="cs-CZ" dirty="0" err="1"/>
              <a:t>infúzní</a:t>
            </a:r>
            <a:r>
              <a:rPr lang="cs-CZ" dirty="0"/>
              <a:t> roztoky krystaloidů k udržení dostatečného cirkulujícího </a:t>
            </a:r>
            <a:r>
              <a:rPr lang="cs-CZ" dirty="0" err="1"/>
              <a:t>volumu</a:t>
            </a:r>
            <a:r>
              <a:rPr lang="cs-CZ" dirty="0"/>
              <a:t> v množství do 2000 ml (fyziologický roztok, Hartmannův roztok). </a:t>
            </a:r>
            <a:endParaRPr lang="cs-CZ" dirty="0" smtClean="0"/>
          </a:p>
          <a:p>
            <a:r>
              <a:rPr lang="cs-CZ" dirty="0" smtClean="0"/>
              <a:t>Nedoporučuje </a:t>
            </a:r>
            <a:r>
              <a:rPr lang="cs-CZ" dirty="0"/>
              <a:t>se podávat vyšší objemy krystaloidů, protože v průběhu těhotenství fyziologicky klesá plazmatický </a:t>
            </a:r>
            <a:r>
              <a:rPr lang="cs-CZ" dirty="0" err="1"/>
              <a:t>onkotický</a:t>
            </a:r>
            <a:r>
              <a:rPr lang="cs-CZ" dirty="0"/>
              <a:t> tlak. Následně aplikujeme </a:t>
            </a:r>
            <a:r>
              <a:rPr lang="cs-CZ" dirty="0" err="1"/>
              <a:t>volumexpandéry</a:t>
            </a:r>
            <a:r>
              <a:rPr lang="cs-CZ" dirty="0"/>
              <a:t> do doby, než budou k dispozici substituční krevní přípravky. </a:t>
            </a:r>
            <a:endParaRPr lang="cs-CZ" dirty="0" smtClean="0"/>
          </a:p>
          <a:p>
            <a:r>
              <a:rPr lang="cs-CZ" dirty="0" smtClean="0"/>
              <a:t>Lékem </a:t>
            </a:r>
            <a:r>
              <a:rPr lang="cs-CZ" dirty="0"/>
              <a:t>první volby je podávání lidské plazmy (ČZP), podání </a:t>
            </a:r>
            <a:r>
              <a:rPr lang="cs-CZ" dirty="0" err="1"/>
              <a:t>erytrocytárních</a:t>
            </a:r>
            <a:r>
              <a:rPr lang="cs-CZ" dirty="0"/>
              <a:t> koncentrátů vede k rychlejší stabilizaci hemokoagulační </a:t>
            </a:r>
            <a:r>
              <a:rPr lang="cs-CZ" dirty="0" err="1"/>
              <a:t>dysbalance</a:t>
            </a:r>
            <a:r>
              <a:rPr lang="cs-CZ" dirty="0"/>
              <a:t>. Substituci koagulačních faktorů, fibrinogenu a krevních destiček podáváme aktuálně na základě laboratorních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12998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11FA3A-52B8-4D70-94A4-5152E09AC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Zásady  </a:t>
            </a:r>
            <a:r>
              <a:rPr lang="cs-CZ" b="1" u="sng" dirty="0" smtClean="0">
                <a:solidFill>
                  <a:srgbClr val="FF0000"/>
                </a:solidFill>
              </a:rPr>
              <a:t>holistické péče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19A0BD2-CAC8-40F5-8172-E0AD79718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Klidný přístup</a:t>
            </a:r>
            <a:endParaRPr lang="cs-CZ" b="1" dirty="0"/>
          </a:p>
          <a:p>
            <a:endParaRPr lang="cs-CZ" b="1" dirty="0"/>
          </a:p>
          <a:p>
            <a:r>
              <a:rPr lang="cs-CZ" b="1" dirty="0"/>
              <a:t>Psychická podpora ženy</a:t>
            </a:r>
          </a:p>
          <a:p>
            <a:endParaRPr lang="cs-CZ" b="1" dirty="0"/>
          </a:p>
          <a:p>
            <a:r>
              <a:rPr lang="cs-CZ" b="1" dirty="0" smtClean="0"/>
              <a:t>Psychická podpora rodiny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98881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2600"/>
          </a:xfrm>
        </p:spPr>
        <p:txBody>
          <a:bodyPr>
            <a:normAutofit fontScale="90000"/>
          </a:bodyPr>
          <a:lstStyle/>
          <a:p>
            <a:r>
              <a:rPr lang="cs-CZ" u="sng" dirty="0">
                <a:solidFill>
                  <a:srgbClr val="FF0000"/>
                </a:solidFill>
                <a:cs typeface="Times New Roman" pitchFamily="18" charset="0"/>
              </a:rPr>
              <a:t>HELLP syndrom</a:t>
            </a:r>
            <a:r>
              <a:rPr lang="cs-CZ" b="1" u="sng" dirty="0">
                <a:solidFill>
                  <a:srgbClr val="2D73AC"/>
                </a:solidFill>
                <a:cs typeface="Times New Roman" pitchFamily="18" charset="0"/>
              </a:rPr>
              <a:t/>
            </a:r>
            <a:br>
              <a:rPr lang="cs-CZ" b="1" u="sng" dirty="0">
                <a:solidFill>
                  <a:srgbClr val="2D73AC"/>
                </a:solidFill>
                <a:cs typeface="Times New Roman" pitchFamily="18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9081" y="1367726"/>
            <a:ext cx="10954719" cy="5172559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b="1" u="sng" dirty="0">
                <a:cs typeface="Times New Roman" pitchFamily="18" charset="0"/>
              </a:rPr>
              <a:t>Etiopatogeneze: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dirty="0">
                <a:cs typeface="Times New Roman" pitchFamily="18" charset="0"/>
              </a:rPr>
              <a:t> hlavní role: </a:t>
            </a:r>
            <a:r>
              <a:rPr lang="cs-CZ" b="1" dirty="0">
                <a:cs typeface="Times New Roman" pitchFamily="18" charset="0"/>
              </a:rPr>
              <a:t>ENDOTEL</a:t>
            </a:r>
            <a:r>
              <a:rPr lang="cs-CZ" dirty="0">
                <a:cs typeface="Times New Roman" pitchFamily="18" charset="0"/>
              </a:rPr>
              <a:t> (funkce </a:t>
            </a:r>
            <a:r>
              <a:rPr lang="cs-CZ" dirty="0" err="1">
                <a:cs typeface="Times New Roman" pitchFamily="18" charset="0"/>
              </a:rPr>
              <a:t>vazodilatační</a:t>
            </a:r>
            <a:r>
              <a:rPr lang="cs-CZ" dirty="0">
                <a:cs typeface="Times New Roman" pitchFamily="18" charset="0"/>
              </a:rPr>
              <a:t>, </a:t>
            </a:r>
            <a:r>
              <a:rPr lang="cs-CZ" dirty="0" err="1">
                <a:cs typeface="Times New Roman" pitchFamily="18" charset="0"/>
              </a:rPr>
              <a:t>antiagregační</a:t>
            </a:r>
            <a:r>
              <a:rPr lang="cs-CZ" dirty="0">
                <a:cs typeface="Times New Roman" pitchFamily="18" charset="0"/>
              </a:rPr>
              <a:t>, protizánětlivá), resp. jeho dysfunkce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dirty="0">
                <a:cs typeface="Times New Roman" pitchFamily="18" charset="0"/>
              </a:rPr>
              <a:t> porucha </a:t>
            </a:r>
            <a:r>
              <a:rPr lang="cs-CZ" dirty="0" err="1">
                <a:cs typeface="Times New Roman" pitchFamily="18" charset="0"/>
              </a:rPr>
              <a:t>cytotrofoblastické</a:t>
            </a:r>
            <a:r>
              <a:rPr lang="cs-CZ" dirty="0">
                <a:cs typeface="Times New Roman" pitchFamily="18" charset="0"/>
              </a:rPr>
              <a:t> invaze (mělká invaze cév trofoblastu) </a:t>
            </a:r>
          </a:p>
          <a:p>
            <a:pPr marL="0" indent="0">
              <a:buNone/>
              <a:defRPr/>
            </a:pPr>
            <a:r>
              <a:rPr lang="cs-CZ" dirty="0">
                <a:cs typeface="Times New Roman" pitchFamily="18" charset="0"/>
                <a:sym typeface="Wingdings"/>
              </a:rPr>
              <a:t>    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vysokoodporové</a:t>
            </a:r>
            <a:r>
              <a:rPr lang="cs-CZ" dirty="0">
                <a:cs typeface="Times New Roman" pitchFamily="18" charset="0"/>
              </a:rPr>
              <a:t> a nízkokapacitní cévy </a:t>
            </a:r>
          </a:p>
          <a:p>
            <a:pPr marL="0" indent="0">
              <a:buNone/>
              <a:defRPr/>
            </a:pPr>
            <a:r>
              <a:rPr lang="cs-CZ" dirty="0">
                <a:cs typeface="Times New Roman" pitchFamily="18" charset="0"/>
                <a:sym typeface="Wingdings"/>
              </a:rPr>
              <a:t>     </a:t>
            </a:r>
            <a:r>
              <a:rPr lang="cs-CZ" dirty="0">
                <a:cs typeface="Times New Roman" pitchFamily="18" charset="0"/>
              </a:rPr>
              <a:t>porucha  </a:t>
            </a:r>
            <a:r>
              <a:rPr lang="cs-CZ" dirty="0" err="1">
                <a:cs typeface="Times New Roman" pitchFamily="18" charset="0"/>
              </a:rPr>
              <a:t>uteroplacentární</a:t>
            </a:r>
            <a:r>
              <a:rPr lang="cs-CZ" dirty="0">
                <a:cs typeface="Times New Roman" pitchFamily="18" charset="0"/>
              </a:rPr>
              <a:t> cirkulace (placentární ischémie)</a:t>
            </a:r>
          </a:p>
          <a:p>
            <a:pPr marL="0" indent="0">
              <a:buNone/>
              <a:defRPr/>
            </a:pPr>
            <a:r>
              <a:rPr lang="cs-CZ" dirty="0">
                <a:cs typeface="Times New Roman" pitchFamily="18" charset="0"/>
              </a:rPr>
              <a:t>    </a:t>
            </a:r>
            <a:r>
              <a:rPr lang="cs-CZ" dirty="0">
                <a:cs typeface="Times New Roman" pitchFamily="18" charset="0"/>
                <a:sym typeface="Wingdings"/>
              </a:rPr>
              <a:t></a:t>
            </a:r>
            <a:r>
              <a:rPr lang="cs-CZ" dirty="0">
                <a:cs typeface="Times New Roman" pitchFamily="18" charset="0"/>
              </a:rPr>
              <a:t>uvolnění </a:t>
            </a:r>
            <a:r>
              <a:rPr lang="cs-CZ" dirty="0" err="1">
                <a:cs typeface="Times New Roman" pitchFamily="18" charset="0"/>
              </a:rPr>
              <a:t>vazoaktivních</a:t>
            </a:r>
            <a:r>
              <a:rPr lang="cs-CZ" dirty="0">
                <a:cs typeface="Times New Roman" pitchFamily="18" charset="0"/>
              </a:rPr>
              <a:t> faktorů s další aktivací endotelu   </a:t>
            </a:r>
            <a:br>
              <a:rPr lang="cs-CZ" dirty="0">
                <a:cs typeface="Times New Roman" pitchFamily="18" charset="0"/>
              </a:rPr>
            </a:br>
            <a:r>
              <a:rPr lang="cs-CZ" dirty="0">
                <a:cs typeface="Times New Roman" pitchFamily="18" charset="0"/>
              </a:rPr>
              <a:t>    </a:t>
            </a:r>
            <a:r>
              <a:rPr lang="cs-CZ" dirty="0">
                <a:cs typeface="Times New Roman" pitchFamily="18" charset="0"/>
                <a:sym typeface="Wingdings"/>
              </a:rPr>
              <a:t> </a:t>
            </a:r>
            <a:r>
              <a:rPr lang="cs-CZ" dirty="0">
                <a:cs typeface="Times New Roman" pitchFamily="18" charset="0"/>
              </a:rPr>
              <a:t>poškození endotelu </a:t>
            </a:r>
          </a:p>
          <a:p>
            <a:pPr marL="0" indent="0">
              <a:buNone/>
              <a:defRPr/>
            </a:pPr>
            <a:r>
              <a:rPr lang="cs-CZ" dirty="0">
                <a:cs typeface="Times New Roman" pitchFamily="18" charset="0"/>
                <a:sym typeface="Wingdings"/>
              </a:rPr>
              <a:t>     </a:t>
            </a:r>
            <a:r>
              <a:rPr lang="cs-CZ" dirty="0">
                <a:cs typeface="Times New Roman" pitchFamily="18" charset="0"/>
              </a:rPr>
              <a:t>intravaskulární aktivace trombocytů, aktivace fibrinu s tvorbou</a:t>
            </a:r>
          </a:p>
          <a:p>
            <a:pPr marL="0" indent="0">
              <a:buNone/>
              <a:defRPr/>
            </a:pPr>
            <a:r>
              <a:rPr lang="cs-CZ" dirty="0">
                <a:cs typeface="Times New Roman" pitchFamily="18" charset="0"/>
              </a:rPr>
              <a:t>         fibrinových depozit                  </a:t>
            </a:r>
            <a:br>
              <a:rPr lang="cs-CZ" dirty="0">
                <a:cs typeface="Times New Roman" pitchFamily="18" charset="0"/>
              </a:rPr>
            </a:br>
            <a:r>
              <a:rPr lang="cs-CZ" dirty="0">
                <a:cs typeface="Times New Roman" pitchFamily="18" charset="0"/>
              </a:rPr>
              <a:t>     </a:t>
            </a:r>
            <a:r>
              <a:rPr lang="cs-CZ" dirty="0">
                <a:cs typeface="Times New Roman" pitchFamily="18" charset="0"/>
                <a:sym typeface="Wingdings"/>
              </a:rPr>
              <a:t> lokální poruchy mikrocirkulace  </a:t>
            </a:r>
            <a:r>
              <a:rPr lang="cs-CZ" dirty="0">
                <a:cs typeface="Times New Roman" pitchFamily="18" charset="0"/>
              </a:rPr>
              <a:t>symptomy HELLP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703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44815-FB68-4FA5-90FC-BED99BD15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715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Příznaky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84E358-33FE-4DC8-BAA3-0E208735A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760"/>
            <a:ext cx="10515600" cy="573023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epigastrická bolest (v 80 - 90 % případů)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cs typeface="Times New Roman" panose="02020603050405020304" pitchFamily="18" charset="0"/>
              </a:rPr>
              <a:t>cephalea</a:t>
            </a:r>
            <a:r>
              <a:rPr lang="cs-CZ" altLang="cs-CZ" b="1" dirty="0">
                <a:cs typeface="Times New Roman" panose="02020603050405020304" pitchFamily="18" charset="0"/>
              </a:rPr>
              <a:t> (30 - 60 % pacientek)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poruchy visu (20 % případů)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nauzea, zvracení (50 % žen)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únava, slabost, mdloby…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hypertenze, proteinurie, edémy – často se objeví až v pokročilé fázi onemocnění anebo se neobjeví vůbec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asymptomatický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nebezpečím je opakované podceňování prvních subjektivních příznaků těhotné (nauzea, </a:t>
            </a:r>
            <a:r>
              <a:rPr lang="cs-CZ" altLang="cs-CZ" b="1" dirty="0" err="1">
                <a:cs typeface="Times New Roman" panose="02020603050405020304" pitchFamily="18" charset="0"/>
              </a:rPr>
              <a:t>cefalea</a:t>
            </a:r>
            <a:r>
              <a:rPr lang="cs-CZ" altLang="cs-CZ" b="1" dirty="0">
                <a:cs typeface="Times New Roman" panose="02020603050405020304" pitchFamily="18" charset="0"/>
              </a:rPr>
              <a:t>, epigastrická bolest - berme v úvahu rychlý rozvoj HELLP syndromu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437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268894-FC64-47C1-B797-AD814F224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Etiologie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9D4FAE-0D7E-4A09-BE36-E634B16CD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920" y="1463040"/>
            <a:ext cx="10723880" cy="52628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není doposud plně objasněna, avšak předpoklad multifaktoriálních vlivů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nedostatečná invaze trofoblastu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altLang="cs-CZ" b="1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genetické faktory – vyšší riziko vzniku </a:t>
            </a:r>
            <a:r>
              <a:rPr lang="cs-CZ" altLang="cs-CZ" b="1" dirty="0" err="1">
                <a:cs typeface="Times New Roman" panose="02020603050405020304" pitchFamily="18" charset="0"/>
              </a:rPr>
              <a:t>preeklampsie</a:t>
            </a:r>
            <a:r>
              <a:rPr lang="cs-CZ" altLang="cs-CZ" b="1" dirty="0">
                <a:cs typeface="Times New Roman" panose="02020603050405020304" pitchFamily="18" charset="0"/>
              </a:rPr>
              <a:t> či HELLP při výskytu onemocnění v rodině (matka, sestra)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altLang="cs-CZ" b="1" dirty="0">
                <a:cs typeface="Times New Roman" panose="02020603050405020304" pitchFamily="18" charset="0"/>
              </a:rPr>
              <a:t>porucha imunologické adaptace – </a:t>
            </a:r>
            <a:r>
              <a:rPr lang="cs-CZ" altLang="cs-CZ" b="1" dirty="0" err="1">
                <a:cs typeface="Times New Roman" panose="02020603050405020304" pitchFamily="18" charset="0"/>
              </a:rPr>
              <a:t>fetoplacentární</a:t>
            </a:r>
            <a:r>
              <a:rPr lang="cs-CZ" altLang="cs-CZ" b="1" dirty="0">
                <a:cs typeface="Times New Roman" panose="02020603050405020304" pitchFamily="18" charset="0"/>
              </a:rPr>
              <a:t> jednotka jako tolerovaný štěp (obsahuje cizí, otcovské antigeny)  s následnou poruchou tolerance k tomuto štěpu, která je provázená zpomalením invaze trofoblastu do </a:t>
            </a:r>
            <a:r>
              <a:rPr lang="cs-CZ" altLang="cs-CZ" b="1" dirty="0" err="1">
                <a:cs typeface="Times New Roman" panose="02020603050405020304" pitchFamily="18" charset="0"/>
              </a:rPr>
              <a:t>myometria</a:t>
            </a:r>
            <a:endParaRPr lang="cs-CZ" altLang="cs-CZ" b="1" dirty="0"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884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FBFA34-9A05-4073-8B05-D321CE7CE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Rizikové faktory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8E146B-502D-43B8-B2F4-9FEFBA527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altLang="cs-CZ" b="1" dirty="0">
                <a:cs typeface="Times New Roman" panose="02020603050405020304" pitchFamily="18" charset="0"/>
              </a:rPr>
              <a:t>ženy s predispozicí k vaskulární </a:t>
            </a:r>
            <a:r>
              <a:rPr lang="cs-CZ" altLang="cs-CZ" b="1" dirty="0" err="1">
                <a:cs typeface="Times New Roman" panose="02020603050405020304" pitchFamily="18" charset="0"/>
              </a:rPr>
              <a:t>incuficienci</a:t>
            </a:r>
            <a:r>
              <a:rPr lang="cs-CZ" altLang="cs-CZ" b="1" dirty="0">
                <a:cs typeface="Times New Roman" panose="02020603050405020304" pitchFamily="18" charset="0"/>
              </a:rPr>
              <a:t> (DM, </a:t>
            </a:r>
            <a:r>
              <a:rPr lang="cs-CZ" altLang="cs-CZ" b="1" dirty="0" err="1">
                <a:cs typeface="Times New Roman" panose="02020603050405020304" pitchFamily="18" charset="0"/>
              </a:rPr>
              <a:t>trombofilní</a:t>
            </a:r>
            <a:r>
              <a:rPr lang="cs-CZ" altLang="cs-CZ" b="1" dirty="0">
                <a:cs typeface="Times New Roman" panose="02020603050405020304" pitchFamily="18" charset="0"/>
              </a:rPr>
              <a:t> stavy, lupus </a:t>
            </a:r>
            <a:r>
              <a:rPr lang="cs-CZ" altLang="cs-CZ" b="1" dirty="0" err="1">
                <a:cs typeface="Times New Roman" panose="02020603050405020304" pitchFamily="18" charset="0"/>
              </a:rPr>
              <a:t>erythematosus</a:t>
            </a:r>
            <a:r>
              <a:rPr lang="cs-CZ" altLang="cs-CZ" b="1" dirty="0">
                <a:cs typeface="Times New Roman" panose="02020603050405020304" pitchFamily="18" charset="0"/>
              </a:rPr>
              <a:t>, chronická  hypertenze,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altLang="cs-CZ" b="1" dirty="0"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altLang="cs-CZ" b="1" dirty="0">
                <a:cs typeface="Times New Roman" panose="02020603050405020304" pitchFamily="18" charset="0"/>
              </a:rPr>
              <a:t>HELLP v anamnéze – 5% riziko opakování tohoto onemocnění v další graviditě, obezita, ženy  s relativní redukcí průtoku placentou – vícečetná gravidita anebo těhotné s malou placentou)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067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DC5E3C-B006-41FB-824A-6529F4C4F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Diagnostika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71D5D45-6DA3-4A24-94F7-51273355D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960" y="1483360"/>
            <a:ext cx="11038840" cy="509016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dirty="0">
                <a:cs typeface="Times New Roman" panose="02020603050405020304" pitchFamily="18" charset="0"/>
              </a:rPr>
              <a:t>v </a:t>
            </a:r>
            <a:r>
              <a:rPr lang="cs-CZ" altLang="cs-CZ" b="1" dirty="0">
                <a:cs typeface="Times New Roman" panose="02020603050405020304" pitchFamily="18" charset="0"/>
              </a:rPr>
              <a:t>klinické praxi syndrom diagnostikujeme většinou pozdě (až na základě klinických symptomů)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dg. kritéria HELLP syndromu jsou definována ve 2 různých klasifikačních systémech – TENNESSEE  a MISSISSIPPI</a:t>
            </a:r>
            <a:endParaRPr lang="cs-CZ" altLang="cs-CZ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altLang="cs-CZ" b="1" dirty="0">
                <a:cs typeface="Times New Roman" panose="02020603050405020304" pitchFamily="18" charset="0"/>
              </a:rPr>
              <a:t> doporučená laboratorní vyšetření: KO, </a:t>
            </a:r>
            <a:r>
              <a:rPr lang="cs-CZ" altLang="cs-CZ" b="1" dirty="0" err="1">
                <a:cs typeface="Times New Roman" panose="02020603050405020304" pitchFamily="18" charset="0"/>
              </a:rPr>
              <a:t>koagulogram</a:t>
            </a:r>
            <a:r>
              <a:rPr lang="cs-CZ" altLang="cs-CZ" b="1" dirty="0">
                <a:cs typeface="Times New Roman" panose="02020603050405020304" pitchFamily="18" charset="0"/>
              </a:rPr>
              <a:t> + fibrinogen a antitrombin III, </a:t>
            </a:r>
            <a:r>
              <a:rPr lang="cs-CZ" altLang="cs-CZ" b="1" dirty="0" err="1">
                <a:cs typeface="Times New Roman" panose="02020603050405020304" pitchFamily="18" charset="0"/>
              </a:rPr>
              <a:t>haptoglobin</a:t>
            </a:r>
            <a:r>
              <a:rPr lang="cs-CZ" altLang="cs-CZ" b="1" dirty="0">
                <a:cs typeface="Times New Roman" panose="02020603050405020304" pitchFamily="18" charset="0"/>
              </a:rPr>
              <a:t> a </a:t>
            </a:r>
            <a:r>
              <a:rPr lang="cs-CZ" altLang="cs-CZ" b="1" dirty="0" err="1">
                <a:cs typeface="Times New Roman" panose="02020603050405020304" pitchFamily="18" charset="0"/>
              </a:rPr>
              <a:t>schistocyty</a:t>
            </a:r>
            <a:r>
              <a:rPr lang="cs-CZ" altLang="cs-CZ" b="1" dirty="0">
                <a:cs typeface="Times New Roman" panose="02020603050405020304" pitchFamily="18" charset="0"/>
              </a:rPr>
              <a:t>, ionty, AST, ALT, LDH, kyselina močová, bilirubin, urea, kreatinin, celková bílkovina, albumin a vyšetření moče včetně kvantitativní proteinurie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2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608BAD-23DD-4200-BED9-1ACE76766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Léčba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E54580-47DA-4813-891C-431D51D1D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270000"/>
            <a:ext cx="11521440" cy="558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cs-CZ" sz="3800" b="1" dirty="0">
                <a:cs typeface="Times New Roman" pitchFamily="18" charset="0"/>
              </a:rPr>
              <a:t>ukončení gravidity – jediná kauzální terapie (HELLP je podmíněn přítomností gravidity)</a:t>
            </a:r>
          </a:p>
          <a:p>
            <a:pPr marL="0" indent="0">
              <a:buNone/>
              <a:defRPr/>
            </a:pPr>
            <a:endParaRPr lang="cs-CZ" sz="3800" b="1" dirty="0"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cs-CZ" sz="3800" b="1" dirty="0">
                <a:cs typeface="Times New Roman" pitchFamily="18" charset="0"/>
              </a:rPr>
              <a:t>      – ideálně v perinatologickém centru (transport in</a:t>
            </a:r>
          </a:p>
          <a:p>
            <a:pPr marL="0" indent="0">
              <a:buNone/>
              <a:defRPr/>
            </a:pPr>
            <a:r>
              <a:rPr lang="cs-CZ" sz="3800" b="1" dirty="0">
                <a:cs typeface="Times New Roman" pitchFamily="18" charset="0"/>
              </a:rPr>
              <a:t>        </a:t>
            </a:r>
            <a:r>
              <a:rPr lang="cs-CZ" sz="3800" b="1" dirty="0" err="1">
                <a:cs typeface="Times New Roman" pitchFamily="18" charset="0"/>
              </a:rPr>
              <a:t>utero</a:t>
            </a:r>
            <a:r>
              <a:rPr lang="cs-CZ" sz="3800" b="1" dirty="0">
                <a:cs typeface="Times New Roman" pitchFamily="18" charset="0"/>
              </a:rPr>
              <a:t> při stabilizovaném stavu matky)</a:t>
            </a:r>
          </a:p>
          <a:p>
            <a:pPr marL="0" indent="0">
              <a:buNone/>
              <a:defRPr/>
            </a:pPr>
            <a:r>
              <a:rPr lang="cs-CZ" sz="3800" b="1" dirty="0">
                <a:cs typeface="Times New Roman" pitchFamily="18" charset="0"/>
              </a:rPr>
              <a:t>     – 90 % těhotenství s HELLP bývá ukončeno operativně</a:t>
            </a:r>
          </a:p>
          <a:p>
            <a:pPr marL="0" indent="0">
              <a:buNone/>
              <a:defRPr/>
            </a:pPr>
            <a:r>
              <a:rPr lang="cs-CZ" sz="3800" dirty="0">
                <a:cs typeface="Times New Roman" pitchFamily="18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748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3F4AECD54B67E47862AB14566E8592B" ma:contentTypeVersion="13" ma:contentTypeDescription="Vytvoří nový dokument" ma:contentTypeScope="" ma:versionID="ee5b6b88d513909e3ec28fe3579bebc3">
  <xsd:schema xmlns:xsd="http://www.w3.org/2001/XMLSchema" xmlns:xs="http://www.w3.org/2001/XMLSchema" xmlns:p="http://schemas.microsoft.com/office/2006/metadata/properties" xmlns:ns2="cbefea44-e136-4179-aaed-838712420fe3" xmlns:ns3="a5cc325b-3808-46fd-ba12-9be4b2bbba49" targetNamespace="http://schemas.microsoft.com/office/2006/metadata/properties" ma:root="true" ma:fieldsID="7298930277b2b3e53e458440e5182639" ns2:_="" ns3:_="">
    <xsd:import namespace="cbefea44-e136-4179-aaed-838712420fe3"/>
    <xsd:import namespace="a5cc325b-3808-46fd-ba12-9be4b2bbb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fea44-e136-4179-aaed-838712420f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c325b-3808-46fd-ba12-9be4b2bbba4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4330F8-AA8B-483B-9E94-9C54370EAA35}">
  <ds:schemaRefs>
    <ds:schemaRef ds:uri="a5cc325b-3808-46fd-ba12-9be4b2bbba49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cbefea44-e136-4179-aaed-838712420fe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A985B5-BCF2-474E-9E81-448B800DAB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865DAD-8C48-4F11-9113-DB1FFF1D5D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fea44-e136-4179-aaed-838712420fe3"/>
    <ds:schemaRef ds:uri="a5cc325b-3808-46fd-ba12-9be4b2bbb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1911</Words>
  <Application>Microsoft Office PowerPoint</Application>
  <PresentationFormat>Širokoúhlá obrazovka</PresentationFormat>
  <Paragraphs>212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HELLP syndrom </vt:lpstr>
      <vt:lpstr>Incidence: </vt:lpstr>
      <vt:lpstr>HELLP syndrom </vt:lpstr>
      <vt:lpstr>Příznaky</vt:lpstr>
      <vt:lpstr>Etiologie</vt:lpstr>
      <vt:lpstr>Rizikové faktory</vt:lpstr>
      <vt:lpstr>Diagnostika</vt:lpstr>
      <vt:lpstr>Léčba</vt:lpstr>
      <vt:lpstr>Léčba</vt:lpstr>
      <vt:lpstr>Komplikace</vt:lpstr>
      <vt:lpstr>Preeklampsie</vt:lpstr>
      <vt:lpstr>Definice preklamsie</vt:lpstr>
      <vt:lpstr>Patologie vzniku</vt:lpstr>
      <vt:lpstr>Diagnostika</vt:lpstr>
      <vt:lpstr>Screening preeklampsie</vt:lpstr>
      <vt:lpstr>Screening preeklampsie</vt:lpstr>
      <vt:lpstr>Poměr sFlt-1/PIGF</vt:lpstr>
      <vt:lpstr>Eklampsie</vt:lpstr>
      <vt:lpstr>Komplikace preeklampsie a HELLP syndromu</vt:lpstr>
      <vt:lpstr>Léčba DIC</vt:lpstr>
      <vt:lpstr>Peripartální život ohrožující krvácení</vt:lpstr>
      <vt:lpstr>Život ohrožující krvácení</vt:lpstr>
      <vt:lpstr>Příčiny PŽOK</vt:lpstr>
      <vt:lpstr>Prezentace aplikace PowerPoint</vt:lpstr>
      <vt:lpstr>Základní neodkladné kroky řešení PŽOK </vt:lpstr>
      <vt:lpstr>Doporučená úvodní laboratorní vyšetření</vt:lpstr>
      <vt:lpstr>Fáze PŽOK – časná </vt:lpstr>
      <vt:lpstr>Fáze PŽOK – časná</vt:lpstr>
      <vt:lpstr>Hypotonie /atonie dělohy- doporučený postup </vt:lpstr>
      <vt:lpstr>Při neúspěchu </vt:lpstr>
      <vt:lpstr>Při neúspěchu neodkladně </vt:lpstr>
      <vt:lpstr>Indikace k hysterektomii </vt:lpstr>
      <vt:lpstr>Krizový tým</vt:lpstr>
      <vt:lpstr>Prezentace aplikace PowerPoint</vt:lpstr>
      <vt:lpstr>Zásady  holistické péče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Eva Prokšová</dc:creator>
  <cp:lastModifiedBy>Yvetta Vrublová</cp:lastModifiedBy>
  <cp:revision>31</cp:revision>
  <dcterms:created xsi:type="dcterms:W3CDTF">2022-03-08T13:05:46Z</dcterms:created>
  <dcterms:modified xsi:type="dcterms:W3CDTF">2022-03-24T07:58:10Z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0x01010023F4AECD54B67E47862AB14566E8592B</vt:lpwstr>
  </property>
</Properties>
</file>