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81" r:id="rId7"/>
    <p:sldId id="283" r:id="rId8"/>
    <p:sldId id="266" r:id="rId9"/>
    <p:sldId id="278" r:id="rId10"/>
    <p:sldId id="277" r:id="rId11"/>
    <p:sldId id="282" r:id="rId12"/>
    <p:sldId id="279" r:id="rId13"/>
    <p:sldId id="265" r:id="rId14"/>
    <p:sldId id="263" r:id="rId15"/>
    <p:sldId id="269" r:id="rId16"/>
    <p:sldId id="270" r:id="rId17"/>
    <p:sldId id="271" r:id="rId18"/>
    <p:sldId id="273" r:id="rId19"/>
    <p:sldId id="275" r:id="rId20"/>
    <p:sldId id="272" r:id="rId2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548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57"/>
    <p:restoredTop sz="94674"/>
  </p:normalViewPr>
  <p:slideViewPr>
    <p:cSldViewPr snapToGrid="0">
      <p:cViewPr varScale="1">
        <p:scale>
          <a:sx n="165" d="100"/>
          <a:sy n="165" d="100"/>
        </p:scale>
        <p:origin x="8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19.01.22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csvukrs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 baseline="0">
                <a:solidFill>
                  <a:srgbClr val="655481"/>
                </a:solidFill>
              </a:defRPr>
            </a:lvl1pPr>
          </a:lstStyle>
          <a:p>
            <a:pPr algn="l"/>
            <a:r>
              <a:rPr lang="cs-CZ" sz="240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65548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65548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65548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3F180D-4409-5846-A532-8F901D1F8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78" y="195487"/>
            <a:ext cx="904801" cy="6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1url.cz/LzAbR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u.cz/fvp/cz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D48D357-6B98-4412-9498-D6F1EA353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43558"/>
            <a:ext cx="748087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0359D6-539A-4C65-8277-2BAF57188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7386281" cy="50770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300" b="1" dirty="0"/>
              <a:t>Modern faculty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CCFC09-9F80-4450-9805-4B277E5BC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29885"/>
            <a:ext cx="3456384" cy="38884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FE17D1-73F9-4DC8-9275-556C2E348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206" y="853888"/>
            <a:ext cx="2880320" cy="19202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379A68-91E9-43D8-B867-B08AE814A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85766"/>
            <a:ext cx="2880320" cy="17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8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4D6FF0AD-91EA-4D4A-B2D2-EED0FE424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43558"/>
            <a:ext cx="2520278" cy="377329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B5EA476-4319-4C54-B62B-6714DC6EA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47557"/>
            <a:ext cx="4391674" cy="29333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D0607A6-5D29-4964-832E-14347F078AD3}"/>
              </a:ext>
            </a:extLst>
          </p:cNvPr>
          <p:cNvSpPr txBox="1"/>
          <p:nvPr/>
        </p:nvSpPr>
        <p:spPr>
          <a:xfrm>
            <a:off x="175538" y="202989"/>
            <a:ext cx="6229678" cy="446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300" b="1"/>
              <a:t>Specialized classrooms - Dental hygiene</a:t>
            </a:r>
          </a:p>
        </p:txBody>
      </p:sp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798" y="195486"/>
            <a:ext cx="6309408" cy="50770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300" b="1"/>
              <a:t>Specialized classrooms - General Nurse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59D02A-58C4-466D-A30D-EFEE35D0C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5" y="1239632"/>
            <a:ext cx="4249494" cy="2655094"/>
          </a:xfrm>
          <a:prstGeom prst="rect">
            <a:avLst/>
          </a:prstGeom>
        </p:spPr>
      </p:pic>
      <p:pic>
        <p:nvPicPr>
          <p:cNvPr id="7" name="Obrázek 5">
            <a:extLst>
              <a:ext uri="{FF2B5EF4-FFF2-40B4-BE49-F238E27FC236}">
                <a16:creationId xmlns:a16="http://schemas.microsoft.com/office/drawing/2014/main" id="{CA7A356F-65C2-4B05-BF64-29D5272BC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9632"/>
            <a:ext cx="4248472" cy="26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42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5487"/>
            <a:ext cx="6336704" cy="50405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300" b="1"/>
              <a:t>Specialized classrooms - Educational apartment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71E581-DDF3-4320-87E7-683230A2B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31590"/>
            <a:ext cx="4829733" cy="32198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5837EB0-54A2-4064-9CD4-FD6ED03B6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18166"/>
            <a:ext cx="2504855" cy="375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6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135" y="208520"/>
            <a:ext cx="7560840" cy="1368152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300" b="1"/>
              <a:t>Specialized classrooms - Interviewing room and Snoezelen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FD13029-870F-4A9E-98C4-790D75ADB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5965"/>
            <a:ext cx="3452631" cy="23042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1D3F204-63F7-465A-AF94-7EC4C02F8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8" y="3125085"/>
            <a:ext cx="3452631" cy="20184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0AD686-163F-4368-A137-B6923E0FA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80" y="1130027"/>
            <a:ext cx="4248472" cy="355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sz="2300" b="1"/>
              <a:t>Virtual Tour of the Faculty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F40579-5AF1-304F-859C-077435B29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68" y="1072521"/>
            <a:ext cx="6119581" cy="36700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0C1698-CA4C-7A4F-BB3B-09FEA8891F2E}"/>
              </a:ext>
            </a:extLst>
          </p:cNvPr>
          <p:cNvSpPr txBox="1"/>
          <p:nvPr/>
        </p:nvSpPr>
        <p:spPr>
          <a:xfrm>
            <a:off x="365760" y="703189"/>
            <a:ext cx="333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Welcome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https://1url.cz/LzAbR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2169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tagram ikona.png | ECYKLISTIKA.CZ">
            <a:extLst>
              <a:ext uri="{FF2B5EF4-FFF2-40B4-BE49-F238E27FC236}">
                <a16:creationId xmlns:a16="http://schemas.microsoft.com/office/drawing/2014/main" id="{DD7A5041-0F0D-408E-B583-9C732CBE4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5" y="2977827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CE8F39A-23A4-4989-96C8-E8B5D6BC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sz="2300" b="1"/>
              <a:t>Where to find us?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333A01E-0E09-42E1-A4D6-A926F52CA69A}"/>
              </a:ext>
            </a:extLst>
          </p:cNvPr>
          <p:cNvSpPr txBox="1"/>
          <p:nvPr/>
        </p:nvSpPr>
        <p:spPr>
          <a:xfrm>
            <a:off x="626784" y="1491630"/>
            <a:ext cx="732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Faculty website:</a:t>
            </a:r>
            <a:r>
              <a:rPr lang="en-GB">
                <a:hlinkClick r:id="rId3"/>
              </a:rPr>
              <a:t> https://www.slu.cz/fvp/cz/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1028" name="Picture 4" descr="Velké Bílovice: Titulní stránka">
            <a:extLst>
              <a:ext uri="{FF2B5EF4-FFF2-40B4-BE49-F238E27FC236}">
                <a16:creationId xmlns:a16="http://schemas.microsoft.com/office/drawing/2014/main" id="{49F33107-CBF0-48CD-A52C-3CA7AC4C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5" y="1995686"/>
            <a:ext cx="923331" cy="92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uTube – Aplikace na Google Play">
            <a:extLst>
              <a:ext uri="{FF2B5EF4-FFF2-40B4-BE49-F238E27FC236}">
                <a16:creationId xmlns:a16="http://schemas.microsoft.com/office/drawing/2014/main" id="{5386B965-0243-4855-BDE1-9CBEC5ECE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2" y="3795886"/>
            <a:ext cx="782216" cy="7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BC7A54F-8AE3-4C50-8859-3A9529F0CB69}"/>
              </a:ext>
            </a:extLst>
          </p:cNvPr>
          <p:cNvSpPr txBox="1"/>
          <p:nvPr/>
        </p:nvSpPr>
        <p:spPr>
          <a:xfrm>
            <a:off x="1341928" y="227268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@slu.fvp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B9D22E3-C20B-4C87-B8B2-4131655E064A}"/>
              </a:ext>
            </a:extLst>
          </p:cNvPr>
          <p:cNvSpPr txBox="1"/>
          <p:nvPr/>
        </p:nvSpPr>
        <p:spPr>
          <a:xfrm>
            <a:off x="1341928" y="30890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@fakultaverejnychpolitik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631D48-1C7F-48DE-A564-1C8ADED15396}"/>
              </a:ext>
            </a:extLst>
          </p:cNvPr>
          <p:cNvSpPr txBox="1"/>
          <p:nvPr/>
        </p:nvSpPr>
        <p:spPr>
          <a:xfrm>
            <a:off x="1359638" y="393750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Fakulta veřejných politik v Opavě</a:t>
            </a:r>
          </a:p>
        </p:txBody>
      </p:sp>
    </p:spTree>
    <p:extLst>
      <p:ext uri="{BB962C8B-B14F-4D97-AF65-F5344CB8AC3E}">
        <p14:creationId xmlns:p14="http://schemas.microsoft.com/office/powerpoint/2010/main" val="65321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1995686"/>
            <a:ext cx="5472608" cy="829916"/>
          </a:xfrm>
        </p:spPr>
        <p:txBody>
          <a:bodyPr/>
          <a:lstStyle/>
          <a:p>
            <a:pPr algn="ctr"/>
            <a:r>
              <a:rPr lang="en-GB" sz="4000" dirty="0"/>
              <a:t>Thank you for your attention!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CCFCA52-DFFF-4546-93F3-5EE1CE9B362B}"/>
              </a:ext>
            </a:extLst>
          </p:cNvPr>
          <p:cNvSpPr txBox="1"/>
          <p:nvPr/>
        </p:nvSpPr>
        <p:spPr>
          <a:xfrm>
            <a:off x="6372200" y="3867894"/>
            <a:ext cx="2808312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>
                <a:solidFill>
                  <a:srgbClr val="FF0000"/>
                </a:solidFill>
              </a:rPr>
              <a:t>(Presenter’s Contact Info)</a:t>
            </a:r>
          </a:p>
          <a:p>
            <a:r>
              <a:rPr lang="en-GB" sz="1600">
                <a:solidFill>
                  <a:srgbClr val="FF0000"/>
                </a:solidFill>
              </a:rPr>
              <a:t>Name and surname</a:t>
            </a:r>
          </a:p>
          <a:p>
            <a:r>
              <a:rPr lang="en-GB" sz="1600">
                <a:solidFill>
                  <a:srgbClr val="FF0000"/>
                </a:solidFill>
              </a:rPr>
              <a:t>E-mail / Phone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35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395536" y="987574"/>
            <a:ext cx="7344816" cy="360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655481"/>
                </a:solidFill>
                <a:latin typeface="+mj-lt"/>
                <a:cs typeface="Times New Roman"/>
              </a:rPr>
              <a:t>Silesian University in </a:t>
            </a:r>
            <a:r>
              <a:rPr lang="en-GB" sz="1800" b="1" dirty="0" err="1">
                <a:solidFill>
                  <a:srgbClr val="655481"/>
                </a:solidFill>
                <a:latin typeface="+mj-lt"/>
                <a:cs typeface="Times New Roman"/>
              </a:rPr>
              <a:t>Opava</a:t>
            </a:r>
            <a:r>
              <a:rPr lang="en-GB" sz="1800" b="1" dirty="0">
                <a:solidFill>
                  <a:srgbClr val="655481"/>
                </a:solidFill>
                <a:latin typeface="+mj-lt"/>
                <a:cs typeface="Times New Roman"/>
              </a:rPr>
              <a:t> was founded in 1991. </a:t>
            </a:r>
          </a:p>
          <a:p>
            <a:pPr marL="0" indent="0">
              <a:buNone/>
            </a:pPr>
            <a:endParaRPr lang="cs-CZ" sz="1800" b="1" dirty="0">
              <a:solidFill>
                <a:srgbClr val="655481"/>
              </a:solidFill>
              <a:latin typeface="+mj-lt"/>
              <a:cs typeface="Times New Roman"/>
            </a:endParaRPr>
          </a:p>
          <a:p>
            <a:r>
              <a:rPr lang="en-GB" sz="1800" dirty="0">
                <a:solidFill>
                  <a:srgbClr val="655481"/>
                </a:solidFill>
                <a:latin typeface="+mj-lt"/>
              </a:rPr>
              <a:t>Faculty of Philosophy and Science in </a:t>
            </a:r>
            <a:r>
              <a:rPr lang="en-GB" sz="1800" dirty="0" err="1">
                <a:solidFill>
                  <a:srgbClr val="655481"/>
                </a:solidFill>
                <a:latin typeface="+mj-lt"/>
              </a:rPr>
              <a:t>Opava</a:t>
            </a:r>
            <a:endParaRPr lang="en-GB" sz="1800" dirty="0">
              <a:solidFill>
                <a:srgbClr val="655481"/>
              </a:solidFill>
              <a:latin typeface="+mj-lt"/>
            </a:endParaRPr>
          </a:p>
          <a:p>
            <a:r>
              <a:rPr lang="en-GB" sz="1800" b="1" dirty="0">
                <a:solidFill>
                  <a:srgbClr val="655481"/>
                </a:solidFill>
                <a:latin typeface="+mj-lt"/>
              </a:rPr>
              <a:t>Faculty of Public Policies in </a:t>
            </a:r>
            <a:r>
              <a:rPr lang="en-GB" sz="1800" b="1" dirty="0" err="1">
                <a:solidFill>
                  <a:srgbClr val="655481"/>
                </a:solidFill>
                <a:latin typeface="+mj-lt"/>
              </a:rPr>
              <a:t>Opava</a:t>
            </a:r>
            <a:endParaRPr lang="en-GB" sz="1800" b="1" dirty="0">
              <a:solidFill>
                <a:srgbClr val="655481"/>
              </a:solidFill>
              <a:latin typeface="+mj-lt"/>
            </a:endParaRPr>
          </a:p>
          <a:p>
            <a:r>
              <a:rPr lang="en-GB" sz="1800" dirty="0">
                <a:solidFill>
                  <a:srgbClr val="655481"/>
                </a:solidFill>
                <a:latin typeface="+mj-lt"/>
              </a:rPr>
              <a:t>Mathematical Institute in </a:t>
            </a:r>
            <a:r>
              <a:rPr lang="en-GB" sz="1800" dirty="0" err="1">
                <a:solidFill>
                  <a:srgbClr val="655481"/>
                </a:solidFill>
                <a:latin typeface="+mj-lt"/>
              </a:rPr>
              <a:t>Opava</a:t>
            </a:r>
            <a:endParaRPr lang="en-GB" sz="1800" dirty="0">
              <a:solidFill>
                <a:srgbClr val="655481"/>
              </a:solidFill>
              <a:latin typeface="+mj-lt"/>
            </a:endParaRPr>
          </a:p>
          <a:p>
            <a:r>
              <a:rPr lang="en-GB" sz="1800" dirty="0">
                <a:solidFill>
                  <a:srgbClr val="655481"/>
                </a:solidFill>
                <a:latin typeface="+mj-lt"/>
              </a:rPr>
              <a:t>Institute of Physics in </a:t>
            </a:r>
            <a:r>
              <a:rPr lang="en-GB" sz="1800" dirty="0" err="1">
                <a:solidFill>
                  <a:srgbClr val="655481"/>
                </a:solidFill>
                <a:latin typeface="+mj-lt"/>
              </a:rPr>
              <a:t>Opava</a:t>
            </a:r>
            <a:endParaRPr lang="en-GB" sz="1800" dirty="0">
              <a:solidFill>
                <a:srgbClr val="655481"/>
              </a:solidFill>
              <a:latin typeface="+mj-lt"/>
            </a:endParaRPr>
          </a:p>
          <a:p>
            <a:r>
              <a:rPr lang="en-GB" sz="1800" dirty="0">
                <a:solidFill>
                  <a:srgbClr val="655481"/>
                </a:solidFill>
                <a:latin typeface="+mj-lt"/>
              </a:rPr>
              <a:t>School of Business Administration in </a:t>
            </a:r>
            <a:r>
              <a:rPr lang="en-GB" sz="1800" dirty="0" err="1">
                <a:solidFill>
                  <a:srgbClr val="655481"/>
                </a:solidFill>
                <a:latin typeface="+mj-lt"/>
              </a:rPr>
              <a:t>Karviná</a:t>
            </a:r>
            <a:r>
              <a:rPr lang="en-GB" sz="1800" dirty="0">
                <a:solidFill>
                  <a:srgbClr val="655481"/>
                </a:solidFill>
                <a:latin typeface="+mj-lt"/>
              </a:rPr>
              <a:t> 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b="1" dirty="0">
              <a:solidFill>
                <a:srgbClr val="65548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2300" b="1"/>
              <a:t>About the University</a:t>
            </a: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AB7DA-035B-4152-BB8B-07F6D4D9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b="1" dirty="0"/>
              <a:t>About </a:t>
            </a:r>
            <a:r>
              <a:rPr lang="en-GB" b="1" dirty="0" err="1"/>
              <a:t>Opava</a:t>
            </a:r>
            <a:endParaRPr lang="en-GB" b="1" dirty="0"/>
          </a:p>
        </p:txBody>
      </p:sp>
      <p:pic>
        <p:nvPicPr>
          <p:cNvPr id="5" name="Obrázek 5" descr="Obsah obrázku mapa&#10;&#10;Popis se vygeneroval automaticky.">
            <a:extLst>
              <a:ext uri="{FF2B5EF4-FFF2-40B4-BE49-F238E27FC236}">
                <a16:creationId xmlns:a16="http://schemas.microsoft.com/office/drawing/2014/main" id="{070299DF-1594-474B-9B5C-0DF6EAC6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21" y="824535"/>
            <a:ext cx="4940388" cy="383854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CE5E2DF-8199-4D21-A59C-42208E945212}"/>
              </a:ext>
            </a:extLst>
          </p:cNvPr>
          <p:cNvSpPr txBox="1"/>
          <p:nvPr/>
        </p:nvSpPr>
        <p:spPr>
          <a:xfrm>
            <a:off x="249921" y="724125"/>
            <a:ext cx="21188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Area: 90,61 km²</a:t>
            </a:r>
            <a:endParaRPr lang="cs-CZ" b="1" dirty="0"/>
          </a:p>
          <a:p>
            <a:r>
              <a:rPr lang="en-GB" b="1" dirty="0"/>
              <a:t>Population: 56 834</a:t>
            </a:r>
          </a:p>
        </p:txBody>
      </p:sp>
      <p:pic>
        <p:nvPicPr>
          <p:cNvPr id="6" name="Obrázek 6" descr="Obsah obrázku exteriér, budova, hodiny, velké&#10;&#10;Popis se vygeneroval automaticky.">
            <a:extLst>
              <a:ext uri="{FF2B5EF4-FFF2-40B4-BE49-F238E27FC236}">
                <a16:creationId xmlns:a16="http://schemas.microsoft.com/office/drawing/2014/main" id="{0AC618CC-D4CD-4097-8A3D-53EEF6FA7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190" y="3129833"/>
            <a:ext cx="2008785" cy="1524459"/>
          </a:xfrm>
          <a:prstGeom prst="rect">
            <a:avLst/>
          </a:prstGeom>
        </p:spPr>
      </p:pic>
      <p:pic>
        <p:nvPicPr>
          <p:cNvPr id="7" name="Obrázek 7" descr="Obsah obrázku exteriér, budova, vpředu, chodník&#10;&#10;Popis se vygeneroval automaticky.">
            <a:extLst>
              <a:ext uri="{FF2B5EF4-FFF2-40B4-BE49-F238E27FC236}">
                <a16:creationId xmlns:a16="http://schemas.microsoft.com/office/drawing/2014/main" id="{2A6ADB8D-FDF0-41BA-9F3C-0BEA92968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190" y="732917"/>
            <a:ext cx="2373816" cy="17786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31FB6E-3242-924D-B823-F54278720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48" y="2255898"/>
            <a:ext cx="2278652" cy="15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6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C818C-E2CB-FD47-80B9-F6E18989B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195486"/>
            <a:ext cx="5709665" cy="507703"/>
          </a:xfrm>
        </p:spPr>
        <p:txBody>
          <a:bodyPr/>
          <a:lstStyle/>
          <a:p>
            <a:r>
              <a:rPr lang="cs-CZ" b="1" dirty="0" err="1"/>
              <a:t>Culture</a:t>
            </a:r>
            <a:r>
              <a:rPr lang="cs-CZ" b="1" dirty="0"/>
              <a:t> </a:t>
            </a:r>
            <a:r>
              <a:rPr lang="cs-CZ" b="1" dirty="0" err="1"/>
              <a:t>life</a:t>
            </a:r>
            <a:r>
              <a:rPr lang="cs-CZ" b="1" dirty="0"/>
              <a:t>, free </a:t>
            </a:r>
            <a:r>
              <a:rPr lang="cs-CZ" b="1" dirty="0" err="1"/>
              <a:t>time</a:t>
            </a:r>
            <a:r>
              <a:rPr lang="cs-CZ" b="1" dirty="0"/>
              <a:t> and sport </a:t>
            </a:r>
            <a:r>
              <a:rPr lang="cs-CZ" b="1" dirty="0" err="1"/>
              <a:t>activities</a:t>
            </a:r>
            <a:endParaRPr lang="cs-CZ" b="1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0F7928C-1405-3840-AC8B-9D73A0BD2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88" y="703189"/>
            <a:ext cx="3005104" cy="2007032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8CF93D6E-9893-EF48-8D07-C2385C409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74" y="684598"/>
            <a:ext cx="2593958" cy="3941419"/>
          </a:xfrm>
          <a:prstGeom prst="rect">
            <a:avLst/>
          </a:prstGeom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1838DC44-EC4D-374F-B320-DAA354B53CE5}"/>
              </a:ext>
            </a:extLst>
          </p:cNvPr>
          <p:cNvSpPr txBox="1"/>
          <p:nvPr/>
        </p:nvSpPr>
        <p:spPr>
          <a:xfrm>
            <a:off x="109241" y="911501"/>
            <a:ext cx="15388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Festivals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Events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Exhibitions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Theatre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Museum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Parks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Pubs</a:t>
            </a:r>
            <a:r>
              <a:rPr lang="cs-CZ" dirty="0"/>
              <a:t> &amp; </a:t>
            </a:r>
            <a:r>
              <a:rPr lang="cs-CZ" dirty="0" err="1"/>
              <a:t>Restaurants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5155E217-9B6E-7F4D-B323-C242F5D74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88" y="2728812"/>
            <a:ext cx="2845809" cy="1897205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A4A27BCC-4AEC-C34A-9F33-BF9D36531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92" y="1049319"/>
            <a:ext cx="2406367" cy="1605988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6C6F450-7A6F-4344-A6F2-A8F7D8813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13" y="2655307"/>
            <a:ext cx="2410946" cy="16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0359D6-539A-4C65-8277-2BAF5718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sz="2300" b="1"/>
              <a:t>Faculty of Public Policies in Opava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11CB2AF-FEB0-42CF-96E5-586FADE201C8}"/>
              </a:ext>
            </a:extLst>
          </p:cNvPr>
          <p:cNvSpPr txBox="1"/>
          <p:nvPr/>
        </p:nvSpPr>
        <p:spPr>
          <a:xfrm>
            <a:off x="302415" y="966461"/>
            <a:ext cx="8302033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The Faculty of Public Policies was established in 2008.</a:t>
            </a:r>
          </a:p>
          <a:p>
            <a:endParaRPr lang="cs-CZ" dirty="0">
              <a:cs typeface="Times New Roman"/>
            </a:endParaRPr>
          </a:p>
          <a:p>
            <a:endParaRPr lang="cs-CZ" dirty="0">
              <a:cs typeface="Times New Roman"/>
            </a:endParaRPr>
          </a:p>
          <a:p>
            <a:pPr marL="285750" indent="-285750">
              <a:buFont typeface="Wingdings"/>
              <a:buChar char="Ø"/>
            </a:pPr>
            <a:r>
              <a:rPr lang="en-GB" b="1" dirty="0">
                <a:cs typeface="Times New Roman"/>
              </a:rPr>
              <a:t>Vocational degree programmes with high share of practical education</a:t>
            </a:r>
          </a:p>
          <a:p>
            <a:pPr marL="285750" indent="-285750">
              <a:buFont typeface="Wingdings"/>
              <a:buChar char="Ø"/>
            </a:pPr>
            <a:r>
              <a:rPr lang="en-GB" b="1" dirty="0"/>
              <a:t>Study in modern specialized classrooms</a:t>
            </a:r>
          </a:p>
          <a:p>
            <a:pPr marL="285750" indent="-285750">
              <a:buFont typeface="Wingdings"/>
              <a:buChar char="Ø"/>
            </a:pPr>
            <a:r>
              <a:rPr lang="en-GB" b="1" dirty="0"/>
              <a:t>Varied offers of international internships and certified courses</a:t>
            </a:r>
          </a:p>
          <a:p>
            <a:pPr marL="285750" indent="-285750">
              <a:buFont typeface="Wingdings"/>
              <a:buChar char="Ø"/>
            </a:pPr>
            <a:r>
              <a:rPr lang="en-GB" b="1" dirty="0">
                <a:cs typeface="Times New Roman"/>
              </a:rPr>
              <a:t>Extensive cooperation with foreign partners</a:t>
            </a:r>
          </a:p>
          <a:p>
            <a:pPr marL="285750" indent="-285750">
              <a:buFont typeface="Wingdings"/>
              <a:buChar char="Ø"/>
            </a:pPr>
            <a:r>
              <a:rPr lang="en-GB" b="1" dirty="0">
                <a:cs typeface="Times New Roman"/>
              </a:rPr>
              <a:t>Involvement in research</a:t>
            </a:r>
          </a:p>
          <a:p>
            <a:endParaRPr lang="cs-CZ" b="1" dirty="0">
              <a:cs typeface="Times New Roman"/>
            </a:endParaRPr>
          </a:p>
          <a:p>
            <a:endParaRPr lang="cs-CZ" b="1" dirty="0">
              <a:cs typeface="Times New Roman"/>
            </a:endParaRPr>
          </a:p>
          <a:p>
            <a:endParaRPr lang="cs-CZ" dirty="0">
              <a:cs typeface="Times New Roman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1025" name="Picture 1" descr="page3image50284800">
            <a:extLst>
              <a:ext uri="{FF2B5EF4-FFF2-40B4-BE49-F238E27FC236}">
                <a16:creationId xmlns:a16="http://schemas.microsoft.com/office/drawing/2014/main" id="{4AE20E70-B6CA-4535-8DB6-7860DAFA0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34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3image50284992">
            <a:extLst>
              <a:ext uri="{FF2B5EF4-FFF2-40B4-BE49-F238E27FC236}">
                <a16:creationId xmlns:a16="http://schemas.microsoft.com/office/drawing/2014/main" id="{ED2E2A8B-1909-4749-A5E7-731AEECC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71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3image50285184">
            <a:extLst>
              <a:ext uri="{FF2B5EF4-FFF2-40B4-BE49-F238E27FC236}">
                <a16:creationId xmlns:a16="http://schemas.microsoft.com/office/drawing/2014/main" id="{253B2C52-1838-4AE9-8CFA-FCB618D0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3image50285376">
            <a:extLst>
              <a:ext uri="{FF2B5EF4-FFF2-40B4-BE49-F238E27FC236}">
                <a16:creationId xmlns:a16="http://schemas.microsoft.com/office/drawing/2014/main" id="{C701DD22-06D4-45CF-AAD6-0B7F075C5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31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3image50285568">
            <a:extLst>
              <a:ext uri="{FF2B5EF4-FFF2-40B4-BE49-F238E27FC236}">
                <a16:creationId xmlns:a16="http://schemas.microsoft.com/office/drawing/2014/main" id="{FCFD0094-4F7C-4C9B-BDF7-747BA71A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3image50285760">
            <a:extLst>
              <a:ext uri="{FF2B5EF4-FFF2-40B4-BE49-F238E27FC236}">
                <a16:creationId xmlns:a16="http://schemas.microsoft.com/office/drawing/2014/main" id="{CC446968-7F24-498A-B4D1-839DC179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4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3image51916608">
            <a:extLst>
              <a:ext uri="{FF2B5EF4-FFF2-40B4-BE49-F238E27FC236}">
                <a16:creationId xmlns:a16="http://schemas.microsoft.com/office/drawing/2014/main" id="{6BD6EC53-75C0-4E3C-8651-86781989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3image51920192">
            <a:extLst>
              <a:ext uri="{FF2B5EF4-FFF2-40B4-BE49-F238E27FC236}">
                <a16:creationId xmlns:a16="http://schemas.microsoft.com/office/drawing/2014/main" id="{015B7FCF-4AED-4B68-8872-C20578CB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3image51919408">
            <a:extLst>
              <a:ext uri="{FF2B5EF4-FFF2-40B4-BE49-F238E27FC236}">
                <a16:creationId xmlns:a16="http://schemas.microsoft.com/office/drawing/2014/main" id="{D1119003-A923-4148-BC0A-8A7D4672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8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3image51919296">
            <a:extLst>
              <a:ext uri="{FF2B5EF4-FFF2-40B4-BE49-F238E27FC236}">
                <a16:creationId xmlns:a16="http://schemas.microsoft.com/office/drawing/2014/main" id="{302EA7DF-AC34-44CC-95F5-7308B64D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8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3image50289408">
            <a:extLst>
              <a:ext uri="{FF2B5EF4-FFF2-40B4-BE49-F238E27FC236}">
                <a16:creationId xmlns:a16="http://schemas.microsoft.com/office/drawing/2014/main" id="{B7914988-8F6F-4A0D-BEDB-59AE59E89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73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21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794F1-30BC-854D-AD96-3D92D6B9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sz="2300" b="1" dirty="0">
                <a:cs typeface="Times New Roman"/>
              </a:rPr>
              <a:t>Degree Programmes and Institutes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26FDA51-8C09-7948-9077-5463CFD1952B}"/>
              </a:ext>
            </a:extLst>
          </p:cNvPr>
          <p:cNvSpPr txBox="1"/>
          <p:nvPr/>
        </p:nvSpPr>
        <p:spPr>
          <a:xfrm>
            <a:off x="98519" y="752466"/>
            <a:ext cx="77416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Graduates find wide application in a number of practical study programmes!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899C92A-7BE3-F746-A5DC-6459ABE317E9}"/>
              </a:ext>
            </a:extLst>
          </p:cNvPr>
          <p:cNvSpPr txBox="1"/>
          <p:nvPr/>
        </p:nvSpPr>
        <p:spPr>
          <a:xfrm>
            <a:off x="99782" y="1412556"/>
            <a:ext cx="7424546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s-CZ" sz="1400" b="1" dirty="0"/>
          </a:p>
          <a:p>
            <a:r>
              <a:rPr lang="en-GB" sz="1400" b="1" dirty="0">
                <a:cs typeface="Times New Roman"/>
              </a:rPr>
              <a:t>Paramedical programmes</a:t>
            </a:r>
          </a:p>
          <a:p>
            <a:r>
              <a:rPr lang="en-GB" sz="1400" dirty="0"/>
              <a:t>- General Nurse</a:t>
            </a:r>
          </a:p>
          <a:p>
            <a:r>
              <a:rPr lang="en-GB" sz="1400" dirty="0"/>
              <a:t>- Dental hygiene</a:t>
            </a:r>
          </a:p>
          <a:p>
            <a:r>
              <a:rPr lang="en-GB" sz="1400" dirty="0"/>
              <a:t>- </a:t>
            </a:r>
            <a:r>
              <a:rPr lang="en-GB" sz="1400" dirty="0" err="1"/>
              <a:t>Pediatric</a:t>
            </a:r>
            <a:r>
              <a:rPr lang="en-GB" sz="1400" dirty="0"/>
              <a:t> Nursing</a:t>
            </a:r>
          </a:p>
          <a:p>
            <a:r>
              <a:rPr lang="en-GB" sz="1400" dirty="0"/>
              <a:t>- Midwifery</a:t>
            </a:r>
          </a:p>
          <a:p>
            <a:endParaRPr lang="cs-CZ" sz="1400" b="1" dirty="0">
              <a:cs typeface="Times New Roman"/>
            </a:endParaRPr>
          </a:p>
          <a:p>
            <a:r>
              <a:rPr lang="en-GB" sz="1400" b="1" dirty="0"/>
              <a:t>Psychologically Oriented Programmes</a:t>
            </a:r>
          </a:p>
          <a:p>
            <a:r>
              <a:rPr lang="en-GB" sz="1400" dirty="0"/>
              <a:t>- Special Education</a:t>
            </a:r>
          </a:p>
          <a:p>
            <a:r>
              <a:rPr lang="en-GB" sz="1400" dirty="0"/>
              <a:t>- Social Pathology and Prevention</a:t>
            </a:r>
          </a:p>
          <a:p>
            <a:r>
              <a:rPr lang="en-GB" sz="1400" dirty="0"/>
              <a:t>- Educational Care for the Elderly</a:t>
            </a:r>
          </a:p>
          <a:p>
            <a:endParaRPr lang="cs-CZ" sz="1400" b="1" dirty="0">
              <a:cs typeface="Times New Roman"/>
            </a:endParaRPr>
          </a:p>
          <a:p>
            <a:r>
              <a:rPr lang="en-GB" sz="1400" b="1" dirty="0">
                <a:cs typeface="Times New Roman"/>
              </a:rPr>
              <a:t>Programmes in Public Administration</a:t>
            </a:r>
          </a:p>
          <a:p>
            <a:r>
              <a:rPr lang="en-GB" sz="1400" dirty="0"/>
              <a:t>- Public Administration and Social Policy</a:t>
            </a:r>
          </a:p>
          <a:p>
            <a:pPr marL="171450" indent="-171450">
              <a:buFontTx/>
              <a:buChar char="-"/>
            </a:pPr>
            <a:endParaRPr lang="cs-CZ" sz="120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cs-CZ" sz="1200" dirty="0">
              <a:solidFill>
                <a:srgbClr val="FF0000"/>
              </a:solidFill>
            </a:endParaRPr>
          </a:p>
          <a:p>
            <a:endParaRPr lang="cs-CZ" sz="1200" dirty="0">
              <a:solidFill>
                <a:srgbClr val="FF0000"/>
              </a:solidFill>
            </a:endParaRPr>
          </a:p>
          <a:p>
            <a:endParaRPr lang="cs-CZ" sz="1200" dirty="0">
              <a:solidFill>
                <a:srgbClr val="FF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66CDCD-2E63-FE4B-BFF3-C12E828A78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90" y="1851670"/>
            <a:ext cx="1727658" cy="11576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6AB5355-A3C9-274B-B218-727381EA7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51670"/>
            <a:ext cx="1620682" cy="11576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0D2270B-0E41-D642-91BE-9E36DD3AA3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202" y="3147813"/>
            <a:ext cx="1648046" cy="11521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35B36F-38BC-AB4F-9996-3DE24A371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147815"/>
            <a:ext cx="167452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9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25" y="218960"/>
            <a:ext cx="6696744" cy="317437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b="1" dirty="0"/>
              <a:t>Partner Universities - Erasmus+ and CEEPUS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A25658-F6E3-4397-8B38-07E111BC1032}"/>
              </a:ext>
            </a:extLst>
          </p:cNvPr>
          <p:cNvSpPr txBox="1"/>
          <p:nvPr/>
        </p:nvSpPr>
        <p:spPr>
          <a:xfrm>
            <a:off x="338138" y="1140444"/>
            <a:ext cx="8406286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GB" sz="1600" b="1">
                <a:latin typeface="+mj-lt"/>
                <a:cs typeface="Arial"/>
              </a:rPr>
              <a:t>Within the Erasmus + framework, we cooperate with</a:t>
            </a:r>
            <a:r>
              <a:rPr lang="en-GB" sz="1600">
                <a:latin typeface="+mj-lt"/>
                <a:cs typeface="Arial"/>
              </a:rPr>
              <a:t> Slovakia, Hungary, Slovenia, Italy, Poland, Germany, Spain, Portugal, Croatia, Latvia, Turkey and Bulgaria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cs-CZ" sz="1600">
              <a:latin typeface="+mj-lt"/>
              <a:cs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cs-CZ" sz="1600">
              <a:latin typeface="Times New Roman"/>
              <a:cs typeface="Arial" charset="0"/>
            </a:endParaRPr>
          </a:p>
          <a:p>
            <a:pPr>
              <a:defRPr/>
            </a:pPr>
            <a:endParaRPr lang="cs-CZ" sz="1600" b="1">
              <a:latin typeface="Times New Roman"/>
              <a:cs typeface="Arial"/>
            </a:endParaRPr>
          </a:p>
          <a:p>
            <a:pPr>
              <a:defRPr/>
            </a:pPr>
            <a:endParaRPr lang="cs-CZ" sz="1600" b="1">
              <a:latin typeface="Times New Roman"/>
              <a:cs typeface="Arial"/>
            </a:endParaRPr>
          </a:p>
          <a:p>
            <a:pPr>
              <a:defRPr/>
            </a:pPr>
            <a:r>
              <a:rPr lang="en-GB" sz="1600" b="1">
                <a:latin typeface="Times New Roman"/>
                <a:cs typeface="Arial"/>
              </a:rPr>
              <a:t>Within the CEEPUS framework, we cooperate with</a:t>
            </a:r>
            <a:r>
              <a:rPr lang="en-GB" sz="1600">
                <a:latin typeface="Times New Roman"/>
                <a:cs typeface="Arial"/>
              </a:rPr>
              <a:t> the Czech Republic, Slovakia, Poland, Hungary, Slovenia, Bulgaria, Northern Macedonia, Montenegro, Romania and Austria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sz="1600">
              <a:latin typeface="Times New Roman"/>
              <a:cs typeface="Arial" charset="0"/>
            </a:endParaRPr>
          </a:p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6" name="TextovéPole 8">
            <a:extLst>
              <a:ext uri="{FF2B5EF4-FFF2-40B4-BE49-F238E27FC236}">
                <a16:creationId xmlns:a16="http://schemas.microsoft.com/office/drawing/2014/main" id="{83151576-D1C9-4D3E-9A13-E06E28C18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154" y="843558"/>
            <a:ext cx="47248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400" b="1"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071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EE881-1419-4D72-94D0-20F1C527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b="1" dirty="0"/>
              <a:t>Map of Erasmus+</a:t>
            </a:r>
          </a:p>
        </p:txBody>
      </p:sp>
      <p:pic>
        <p:nvPicPr>
          <p:cNvPr id="3" name="Obrázek 3" descr="Obsah obrázku mapa&#10;&#10;Popis se vygeneroval automaticky.">
            <a:extLst>
              <a:ext uri="{FF2B5EF4-FFF2-40B4-BE49-F238E27FC236}">
                <a16:creationId xmlns:a16="http://schemas.microsoft.com/office/drawing/2014/main" id="{6C32E756-D65F-4428-BC1D-EDB189F29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126" y="740071"/>
            <a:ext cx="6827334" cy="39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6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81350-BE8C-4BDE-B188-FF7CEF825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b="1" dirty="0"/>
              <a:t>Scientific Journals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5735DB0-41AC-4D67-8A40-B4AC89312142}"/>
              </a:ext>
            </a:extLst>
          </p:cNvPr>
          <p:cNvSpPr txBox="1"/>
          <p:nvPr/>
        </p:nvSpPr>
        <p:spPr>
          <a:xfrm>
            <a:off x="350623" y="1092029"/>
            <a:ext cx="565476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ea typeface="+mn-lt"/>
                <a:cs typeface="+mn-lt"/>
              </a:rPr>
              <a:t>Central European Papers (C.E.P.)</a:t>
            </a:r>
          </a:p>
          <a:p>
            <a:pPr algn="l"/>
            <a:endParaRPr lang="cs-CZ" b="1" dirty="0">
              <a:cs typeface="Times New Roman"/>
            </a:endParaRPr>
          </a:p>
          <a:p>
            <a:endParaRPr lang="cs-CZ" b="1" dirty="0">
              <a:ea typeface="+mn-lt"/>
              <a:cs typeface="+mn-lt"/>
            </a:endParaRPr>
          </a:p>
          <a:p>
            <a:endParaRPr lang="cs-CZ" b="1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Social Pathology and Prevention (S.P.P.)</a:t>
            </a:r>
          </a:p>
          <a:p>
            <a:endParaRPr lang="cs-CZ" b="1" dirty="0">
              <a:cs typeface="Times New Roman"/>
            </a:endParaRPr>
          </a:p>
          <a:p>
            <a:endParaRPr lang="cs-CZ" b="1" dirty="0">
              <a:cs typeface="Times New Roman"/>
            </a:endParaRPr>
          </a:p>
          <a:p>
            <a:endParaRPr lang="cs-CZ" b="1" dirty="0">
              <a:ea typeface="+mn-lt"/>
              <a:cs typeface="+mn-lt"/>
            </a:endParaRPr>
          </a:p>
          <a:p>
            <a:r>
              <a:rPr lang="en-GB" b="1" dirty="0">
                <a:ea typeface="+mn-lt"/>
                <a:cs typeface="+mn-lt"/>
              </a:rPr>
              <a:t>Nursing Perspectives</a:t>
            </a:r>
          </a:p>
          <a:p>
            <a:endParaRPr lang="cs-CZ" dirty="0">
              <a:cs typeface="Times New Roman"/>
            </a:endParaRPr>
          </a:p>
          <a:p>
            <a:endParaRPr lang="cs-CZ" dirty="0">
              <a:cs typeface="Times New Roman"/>
            </a:endParaRPr>
          </a:p>
          <a:p>
            <a:r>
              <a:rPr lang="cs-CZ" b="1" dirty="0"/>
              <a:t>Public </a:t>
            </a:r>
            <a:r>
              <a:rPr lang="cs-CZ" b="1" dirty="0" err="1"/>
              <a:t>Administration</a:t>
            </a:r>
            <a:r>
              <a:rPr lang="cs-CZ" b="1" dirty="0"/>
              <a:t> and </a:t>
            </a:r>
            <a:r>
              <a:rPr lang="cs-CZ" b="1" dirty="0" err="1"/>
              <a:t>Social</a:t>
            </a:r>
            <a:r>
              <a:rPr lang="cs-CZ" b="1" dirty="0"/>
              <a:t> </a:t>
            </a:r>
            <a:r>
              <a:rPr lang="cs-CZ" b="1" dirty="0" err="1"/>
              <a:t>Policy</a:t>
            </a:r>
            <a:endParaRPr lang="cs-CZ" b="1" dirty="0">
              <a:cs typeface="Times New Roman"/>
            </a:endParaRPr>
          </a:p>
          <a:p>
            <a:endParaRPr lang="cs-CZ" dirty="0">
              <a:cs typeface="Times New Roman"/>
            </a:endParaRPr>
          </a:p>
          <a:p>
            <a:endParaRPr lang="cs-CZ" dirty="0">
              <a:cs typeface="Times New Roman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549D13B2-0E95-40D9-AD2B-139E7D32A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079" y="839194"/>
            <a:ext cx="1179464" cy="1682263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37F8D54A-AB65-404E-813E-1D4467613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48" y="1007884"/>
            <a:ext cx="1179463" cy="1678467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FADA5098-AB4E-4E47-9147-4B48A34E2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743" y="2778216"/>
            <a:ext cx="1179463" cy="16804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E63257-153C-3241-AAD5-5E606096E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06" y="2778216"/>
            <a:ext cx="1593556" cy="159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30490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FVP">
      <a:dk1>
        <a:srgbClr val="65548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f7645e6-95c9-4847-9ce4-1662f9bd5431">
      <UserInfo>
        <DisplayName>Magdaléna Hájková</DisplayName>
        <AccountId>17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CE285D1CACCAA45AAFB92FDCE8A6F04" ma:contentTypeVersion="9" ma:contentTypeDescription="Vytvoří nový dokument" ma:contentTypeScope="" ma:versionID="30389ae9a32dd6d2c0b5fa4a0c16262e">
  <xsd:schema xmlns:xsd="http://www.w3.org/2001/XMLSchema" xmlns:xs="http://www.w3.org/2001/XMLSchema" xmlns:p="http://schemas.microsoft.com/office/2006/metadata/properties" xmlns:ns2="141ee501-8326-44b3-8d21-343816f9f4ce" xmlns:ns3="1f7645e6-95c9-4847-9ce4-1662f9bd5431" targetNamespace="http://schemas.microsoft.com/office/2006/metadata/properties" ma:root="true" ma:fieldsID="f2fe05ae9a9fe8d2282203c07f83737a" ns2:_="" ns3:_="">
    <xsd:import namespace="141ee501-8326-44b3-8d21-343816f9f4ce"/>
    <xsd:import namespace="1f7645e6-95c9-4847-9ce4-1662f9bd54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ee501-8326-44b3-8d21-343816f9f4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645e6-95c9-4847-9ce4-1662f9bd543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E3E2B0-0B1F-4434-B2F4-C2EF7E0EE6A4}">
  <ds:schemaRefs>
    <ds:schemaRef ds:uri="1f7645e6-95c9-4847-9ce4-1662f9bd5431"/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FD1C9230-642B-4562-B21B-9316DC0518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66E7F1-B294-477A-8E0C-E6CB261B000A}">
  <ds:schemaRefs>
    <ds:schemaRef ds:uri="141ee501-8326-44b3-8d21-343816f9f4ce"/>
    <ds:schemaRef ds:uri="1f7645e6-95c9-4847-9ce4-1662f9bd54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364</Words>
  <Application>Microsoft Macintosh PowerPoint</Application>
  <PresentationFormat>Předvádění na obrazovce (16:9)</PresentationFormat>
  <Paragraphs>90</Paragraphs>
  <Slides>17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SLU</vt:lpstr>
      <vt:lpstr>Prezentace aplikace PowerPoint</vt:lpstr>
      <vt:lpstr>About the University</vt:lpstr>
      <vt:lpstr>About Opava</vt:lpstr>
      <vt:lpstr>Culture life, free time and sport activities</vt:lpstr>
      <vt:lpstr>Faculty of Public Policies in Opava</vt:lpstr>
      <vt:lpstr>Degree Programmes and Institutes</vt:lpstr>
      <vt:lpstr>Partner Universities - Erasmus+ and CEEPUS</vt:lpstr>
      <vt:lpstr>Map of Erasmus+</vt:lpstr>
      <vt:lpstr>Scientific Journals</vt:lpstr>
      <vt:lpstr>Modern faculty</vt:lpstr>
      <vt:lpstr>Prezentace aplikace PowerPoint</vt:lpstr>
      <vt:lpstr>Specialized classrooms - General Nurse</vt:lpstr>
      <vt:lpstr>Specialized classrooms - Educational apartment</vt:lpstr>
      <vt:lpstr>Specialized classrooms - Interviewing room and Snoezelen</vt:lpstr>
      <vt:lpstr>Virtual Tour of the Faculty</vt:lpstr>
      <vt:lpstr>Where to find us?</vt:lpstr>
      <vt:lpstr>Thank you for your attention!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Microsoft Office User</cp:lastModifiedBy>
  <cp:revision>34</cp:revision>
  <dcterms:created xsi:type="dcterms:W3CDTF">2016-07-06T15:42:34Z</dcterms:created>
  <dcterms:modified xsi:type="dcterms:W3CDTF">2022-01-19T09:41:19Z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0x0101000CE285D1CACCAA45AAFB92FDCE8A6F04</vt:lpwstr>
  </property>
</Properties>
</file>