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4"/>
  </p:sldMasterIdLst>
  <p:sldIdLst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5" r:id="rId32"/>
    <p:sldId id="286" r:id="rId33"/>
    <p:sldId id="287" r:id="rId34"/>
    <p:sldId id="288" r:id="rId35"/>
    <p:sldId id="293" r:id="rId36"/>
    <p:sldId id="294" r:id="rId37"/>
    <p:sldId id="295" r:id="rId38"/>
    <p:sldId id="296" r:id="rId39"/>
    <p:sldId id="289" r:id="rId40"/>
    <p:sldId id="290" r:id="rId41"/>
    <p:sldId id="291" r:id="rId42"/>
    <p:sldId id="292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rokšová" userId="a8dbdd30-a7f3-4f43-b8f7-521686a17d9b" providerId="ADAL" clId="{51BFB73A-541A-40D1-913B-6BD5467E14B7}"/>
    <pc:docChg chg="modSld">
      <pc:chgData name="Eva Prokšová" userId="a8dbdd30-a7f3-4f43-b8f7-521686a17d9b" providerId="ADAL" clId="{51BFB73A-541A-40D1-913B-6BD5467E14B7}" dt="2022-05-31T11:26:47.445" v="4" actId="14100"/>
      <pc:docMkLst>
        <pc:docMk/>
      </pc:docMkLst>
      <pc:sldChg chg="modSp">
        <pc:chgData name="Eva Prokšová" userId="a8dbdd30-a7f3-4f43-b8f7-521686a17d9b" providerId="ADAL" clId="{51BFB73A-541A-40D1-913B-6BD5467E14B7}" dt="2022-05-31T11:26:47.445" v="4" actId="14100"/>
        <pc:sldMkLst>
          <pc:docMk/>
          <pc:sldMk cId="280633465" sldId="284"/>
        </pc:sldMkLst>
        <pc:spChg chg="mod">
          <ac:chgData name="Eva Prokšová" userId="a8dbdd30-a7f3-4f43-b8f7-521686a17d9b" providerId="ADAL" clId="{51BFB73A-541A-40D1-913B-6BD5467E14B7}" dt="2022-05-31T11:26:47.445" v="4" actId="14100"/>
          <ac:spMkLst>
            <pc:docMk/>
            <pc:sldMk cId="280633465" sldId="284"/>
            <ac:spMk id="8" creationId="{69F733E8-7170-4764-A8C9-F0AF3D6877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2D81A-5E24-46E7-BF7B-7D973399C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F1A657-9C02-439D-9D67-4CC9FB4C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82551-D280-45F7-8AEF-B047AD55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FE258-4E0B-4FEC-B9D2-9A904C81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A0BD85-47ED-4B50-991E-63997407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6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F66D-E10E-4876-98B3-267E3D9C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B727B1-CF53-447A-8CC0-93E75344F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9FD4D-F896-4DA3-B32E-23CCFCC2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76BC4-47E0-4BEC-B02D-1EDE75A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B3F1D-47B2-449C-B939-19E541E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2F4086-7E7E-4052-B1FF-390194FE2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B9250C-5BBA-4C2B-B89F-C13EFCA2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C895F6-B835-49F1-A2C4-D23FB72E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DAE024-EFF3-44AD-B3CC-5BF9621A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1B6B7-7511-4AF0-B9C8-0D217F0D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8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FC9FC-132C-4384-85BB-35B6F9C5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4C0E4D-8659-440F-8E09-DEF9633E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24ED6-5440-4769-A9D3-43AA998E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B94478-851E-41E7-A620-4EF8FFD4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A29FC-4493-418E-AA8C-626A6428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477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9F15A-5013-4392-A340-CDB8F63E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021633-401B-465F-8424-A5821EF3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B0D7A0-61FB-4BB7-A4D4-F4254F6D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C7D211-561B-41E3-A97D-0E4CB100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FCC45-90FA-4D75-A5EF-63D1445C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D3509-BD39-4CDA-A1B9-B0A17C8A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80BCF-B65D-4602-9A4B-FB4836A7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8DE85E-668D-4245-953E-7712ACED8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055348-AAA4-4719-9485-0251F503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32AB70-EB07-4AED-8FDF-2C2219CB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95D30F-B748-498E-8A30-5525246F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24F01-7080-4333-941F-6890056B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F7F5EC-B3DB-422C-A5DE-42DF6627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5213A2-0008-4BC5-B8C0-FD854759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DC36C2-83B0-4CB9-8037-D7B970D3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658BDD6-3B7A-44F6-8D1A-0F53633CF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B860BB-1BF6-4DF2-9F41-CC33F328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9891D2-3A33-4CF1-A3EC-CE570A91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87FE07-E7B9-40C1-AEA8-72F53D52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AC216-DB99-4856-A18E-BF38C5EE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1F1D80-205D-495A-B208-46E37E7B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0275BE-846D-4D73-A042-AFDCAE30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174DAF-FCB5-4975-9178-FCEE8C29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D2D0F5-73C3-4E25-B07D-856BA6CB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D57983-51E1-4734-A03A-E6EFF9D4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7E2973-C4B5-4B2A-A24F-5B81DC6B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81F74-641D-42F2-B65E-7A80A898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072D0-9558-4C6F-8614-780B0F5A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218C07-40C2-499C-AF59-B3171722F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A951FA-3E33-43F6-BF3E-B918D01A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5A3F93-8B21-47ED-AB42-BA1DE2EC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A59F11-6A7E-4D24-9A24-AE26B3C5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1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59438-3DFA-4A46-B12A-CB8177A8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0A518D-1183-4812-A50F-02CBD3BED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7D1DDE-829E-4FB6-903B-87BF477C6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B6151B-D51A-4CC8-BD19-AF0EBCC6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32B1EB-4D37-4218-9D75-7A346632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E06DA8-9A58-4003-8F7F-AD67EDED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23A277-E417-4373-B32E-291BE070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FBD789-3F53-473A-AFAE-3468A59D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55298D-097A-4921-A770-24F6BEC33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D3B9E-ED4D-4ACC-AAD2-E566F1764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5AB796-E392-4B5A-9000-A90EFBA8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7D0DD9-67D1-4BBF-84D4-CD73CC80C051}"/>
              </a:ext>
            </a:extLst>
          </p:cNvPr>
          <p:cNvSpPr/>
          <p:nvPr/>
        </p:nvSpPr>
        <p:spPr>
          <a:xfrm>
            <a:off x="5085146" y="5952394"/>
            <a:ext cx="2021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2019-1-PL01-KA203-065205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3C9574-FAA9-4A32-843F-C06705A0D244}"/>
              </a:ext>
            </a:extLst>
          </p:cNvPr>
          <p:cNvSpPr txBox="1"/>
          <p:nvPr/>
        </p:nvSpPr>
        <p:spPr>
          <a:xfrm>
            <a:off x="855677" y="5419288"/>
            <a:ext cx="1101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“Interdisciplinarity, multiculturalism and work with the patient in a non-standard situation in the context of conducting didactic classes</a:t>
            </a:r>
            <a:endParaRPr lang="cs-CZ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field of medical sciences and health sciences in Centers of Medical Simulation”</a:t>
            </a:r>
            <a:endParaRPr lang="cs-CZ" sz="1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BA71A0-6960-499D-8D27-74ED04E0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0" y="294075"/>
            <a:ext cx="2684280" cy="76674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D45F7C-B10C-4007-BA91-AB1CA47C98E7}"/>
              </a:ext>
            </a:extLst>
          </p:cNvPr>
          <p:cNvSpPr txBox="1"/>
          <p:nvPr/>
        </p:nvSpPr>
        <p:spPr>
          <a:xfrm>
            <a:off x="1374380" y="1774137"/>
            <a:ext cx="89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Péče o těhotné ženy z různých kultur </a:t>
            </a:r>
          </a:p>
          <a:p>
            <a:pPr algn="ctr"/>
            <a:r>
              <a:rPr lang="cs-CZ" sz="3600" dirty="0"/>
              <a:t>při akutních situacích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5E140C4F-3673-4FD9-8165-900615C0C4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924" y="361103"/>
            <a:ext cx="1827383" cy="69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E84696-AF20-4E43-B497-AC8F74C2C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82" y="366917"/>
            <a:ext cx="2160148" cy="76674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9F733E8-7170-4764-A8C9-F0AF3D687741}"/>
              </a:ext>
            </a:extLst>
          </p:cNvPr>
          <p:cNvSpPr txBox="1"/>
          <p:nvPr/>
        </p:nvSpPr>
        <p:spPr>
          <a:xfrm>
            <a:off x="3900881" y="3347647"/>
            <a:ext cx="3858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Resuscitace novorozence a péče o novorozence v terénu</a:t>
            </a:r>
          </a:p>
          <a:p>
            <a:pPr algn="ctr"/>
            <a:endParaRPr lang="cs-CZ" sz="1200" dirty="0"/>
          </a:p>
          <a:p>
            <a:pPr algn="ctr"/>
            <a:r>
              <a:rPr lang="cs-CZ" dirty="0"/>
              <a:t>Mgr. Gabriela Světnická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E175388-174C-4D2D-937E-29CBEA8FC5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7" t="11185" b="34807"/>
          <a:stretch/>
        </p:blipFill>
        <p:spPr>
          <a:xfrm>
            <a:off x="9219501" y="353372"/>
            <a:ext cx="2282078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AC393-C845-4753-87AA-7B589EE6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Vyšetření a monitorování novorozence po porodu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4879E-30F9-4AC2-9FD8-B04F3945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První vyšetření novorozence se provádí ihned po narození na porodním sále.</a:t>
            </a:r>
          </a:p>
          <a:p>
            <a:r>
              <a:rPr lang="cs-CZ" sz="2600" dirty="0"/>
              <a:t>Cílem je posouzení poporodní adaptace  a zjištění závažných VVV.</a:t>
            </a:r>
          </a:p>
          <a:p>
            <a:r>
              <a:rPr lang="cs-CZ" sz="2600" dirty="0"/>
              <a:t>Vyšetření provádíme v termo-neutrálním prostředí a při maximálním možném klidu.</a:t>
            </a:r>
          </a:p>
          <a:p>
            <a:r>
              <a:rPr lang="cs-CZ" sz="2600" dirty="0"/>
              <a:t>Hodnotíme dle </a:t>
            </a:r>
            <a:r>
              <a:rPr lang="cs-CZ" sz="2600" dirty="0" err="1"/>
              <a:t>Apgarové</a:t>
            </a:r>
            <a:r>
              <a:rPr lang="cs-CZ" sz="2600" dirty="0"/>
              <a:t>. Hodnotí se v 1., 5., 10. minutě po porodu. Nízké hodnoty skóre korelují u donošených novorozenců s vyšší morbiditou a mortalitou. </a:t>
            </a:r>
          </a:p>
          <a:p>
            <a:r>
              <a:rPr lang="cs-CZ" sz="2600" dirty="0"/>
              <a:t>Nevýhodou </a:t>
            </a:r>
            <a:r>
              <a:rPr lang="cs-CZ" sz="2600" dirty="0" err="1"/>
              <a:t>Apgar</a:t>
            </a:r>
            <a:r>
              <a:rPr lang="cs-CZ" sz="2600" dirty="0"/>
              <a:t> skóre je velmi subjektivní vnímání jednotlivých položek kromě srdeční akce. </a:t>
            </a:r>
          </a:p>
        </p:txBody>
      </p:sp>
    </p:spTree>
    <p:extLst>
      <p:ext uri="{BB962C8B-B14F-4D97-AF65-F5344CB8AC3E}">
        <p14:creationId xmlns:p14="http://schemas.microsoft.com/office/powerpoint/2010/main" val="426659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11C14-6FC7-4101-B66E-7454E00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Apgar</a:t>
            </a:r>
            <a:r>
              <a:rPr lang="cs-CZ" dirty="0"/>
              <a:t> skóre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B4C123-A894-4AE0-8B26-07E0A872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70077"/>
            <a:ext cx="9077325" cy="4137804"/>
          </a:xfrm>
        </p:spPr>
      </p:pic>
    </p:spTree>
    <p:extLst>
      <p:ext uri="{BB962C8B-B14F-4D97-AF65-F5344CB8AC3E}">
        <p14:creationId xmlns:p14="http://schemas.microsoft.com/office/powerpoint/2010/main" val="321412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7184B-29ED-46E4-B1C1-D4C5A343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Apgar</a:t>
            </a:r>
            <a:r>
              <a:rPr lang="cs-CZ" dirty="0"/>
              <a:t> skóre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C7CDA7-2D65-44F4-9451-0C8F0BF1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793" y="1702965"/>
            <a:ext cx="8523214" cy="4512441"/>
          </a:xfrm>
        </p:spPr>
      </p:pic>
    </p:spTree>
    <p:extLst>
      <p:ext uri="{BB962C8B-B14F-4D97-AF65-F5344CB8AC3E}">
        <p14:creationId xmlns:p14="http://schemas.microsoft.com/office/powerpoint/2010/main" val="376128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6587-67C0-4B15-B897-4267996F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Vyšetření nervového systému při perinatální asfyxii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6DDC14-1E55-4B28-B878-A2E621AA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Centrální nervový systém – vyšetření provádí ošetřující lékař.</a:t>
            </a:r>
          </a:p>
          <a:p>
            <a:r>
              <a:rPr lang="cs-CZ" dirty="0"/>
              <a:t>Při </a:t>
            </a:r>
            <a:r>
              <a:rPr lang="cs-CZ" dirty="0" err="1"/>
              <a:t>aspekci</a:t>
            </a:r>
            <a:r>
              <a:rPr lang="cs-CZ" dirty="0"/>
              <a:t> novorozence je nutné zaměřit se na přítomnost abnormální pohybové aktivity, celkové dráždivosti a stavu vědomí.</a:t>
            </a:r>
          </a:p>
          <a:p>
            <a:r>
              <a:rPr lang="cs-CZ" dirty="0"/>
              <a:t>Vyšetření svalového napětí – hodnotíme svalovou konzistenci, </a:t>
            </a:r>
            <a:r>
              <a:rPr lang="cs-CZ" dirty="0" err="1"/>
              <a:t>extenzibilitu</a:t>
            </a:r>
            <a:r>
              <a:rPr lang="cs-CZ" dirty="0"/>
              <a:t>, rezistenci návratu, hybnost provokovanou a pasivní.</a:t>
            </a:r>
          </a:p>
          <a:p>
            <a:r>
              <a:rPr lang="cs-CZ" b="1" dirty="0" err="1"/>
              <a:t>Normotonie</a:t>
            </a:r>
            <a:r>
              <a:rPr lang="cs-CZ" b="1" dirty="0"/>
              <a:t>: </a:t>
            </a:r>
            <a:r>
              <a:rPr lang="cs-CZ" dirty="0"/>
              <a:t>normální je </a:t>
            </a:r>
            <a:r>
              <a:rPr lang="cs-CZ" dirty="0" err="1"/>
              <a:t>predominantně</a:t>
            </a:r>
            <a:r>
              <a:rPr lang="cs-CZ" dirty="0"/>
              <a:t> flekční postavení končetin bez </a:t>
            </a:r>
            <a:r>
              <a:rPr lang="cs-CZ" dirty="0" err="1"/>
              <a:t>lateralizace</a:t>
            </a:r>
            <a:r>
              <a:rPr lang="cs-CZ" dirty="0"/>
              <a:t>.</a:t>
            </a:r>
          </a:p>
          <a:p>
            <a:r>
              <a:rPr lang="cs-CZ" b="1" dirty="0"/>
              <a:t>Hypotonie: </a:t>
            </a:r>
            <a:r>
              <a:rPr lang="cs-CZ" dirty="0"/>
              <a:t>snížené svalové napětí, nejčastější: floppy baby (ležící kojenec na zádech se projevuje normálně a při zvednutí z podložky dochází k výrazné hypotonii) při závažném postižení CNS.</a:t>
            </a:r>
          </a:p>
          <a:p>
            <a:r>
              <a:rPr lang="cs-CZ" b="1" dirty="0"/>
              <a:t>Hypertonie: </a:t>
            </a:r>
            <a:r>
              <a:rPr lang="cs-CZ" dirty="0"/>
              <a:t>zvýšené svalové napětí, zvýšená rezistence, přítomnost </a:t>
            </a:r>
            <a:r>
              <a:rPr lang="cs-CZ" dirty="0" err="1"/>
              <a:t>opistotonu</a:t>
            </a:r>
            <a:r>
              <a:rPr lang="cs-CZ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9679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9BE49-2760-4F39-9FA0-38B38C5C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Opistotonus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FFE3B7-5371-48AD-999E-8191DB4C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793" y="2103438"/>
            <a:ext cx="3280095" cy="4196694"/>
          </a:xfrm>
        </p:spPr>
      </p:pic>
    </p:spTree>
    <p:extLst>
      <p:ext uri="{BB962C8B-B14F-4D97-AF65-F5344CB8AC3E}">
        <p14:creationId xmlns:p14="http://schemas.microsoft.com/office/powerpoint/2010/main" val="348185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3C5CF-828C-43C0-BBDF-8CFE1BA4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Novorozenecké reflexy, nejčastěji hodnocené při fyzikálním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F22E9F-8377-4FB1-B450-2E41A24A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b="1" dirty="0" err="1"/>
              <a:t>Moroův</a:t>
            </a:r>
            <a:r>
              <a:rPr lang="cs-CZ" sz="2600" b="1" dirty="0"/>
              <a:t> reflex</a:t>
            </a:r>
            <a:r>
              <a:rPr lang="cs-CZ" sz="2600" dirty="0"/>
              <a:t> – reakce na úlek.</a:t>
            </a:r>
          </a:p>
          <a:p>
            <a:r>
              <a:rPr lang="cs-CZ" sz="2600" b="1" dirty="0"/>
              <a:t>Asymetrický tonicko-šíjový reflex </a:t>
            </a:r>
            <a:r>
              <a:rPr lang="cs-CZ" sz="2600" dirty="0"/>
              <a:t>– je vybaven otočením hlavy na stranu. Na straně otočení hlavy dochází k extenzi ruky a nohy na kontralaterální straně ke flexi končetin.</a:t>
            </a:r>
          </a:p>
          <a:p>
            <a:r>
              <a:rPr lang="cs-CZ" sz="2600" b="1" dirty="0"/>
              <a:t>Hledací a sací reflex </a:t>
            </a:r>
            <a:r>
              <a:rPr lang="cs-CZ" sz="2600" dirty="0"/>
              <a:t>– otočením na stranu doteku. </a:t>
            </a:r>
          </a:p>
          <a:p>
            <a:r>
              <a:rPr lang="cs-CZ" sz="2600" b="1" dirty="0"/>
              <a:t>Palmární a plantární reflex </a:t>
            </a:r>
            <a:r>
              <a:rPr lang="cs-CZ" sz="2600" dirty="0"/>
              <a:t>– úchopové reflexy končetin výbavné při podráždění plantární nebo palmární oblasti. </a:t>
            </a:r>
          </a:p>
          <a:p>
            <a:r>
              <a:rPr lang="cs-CZ" sz="2600" b="1" dirty="0"/>
              <a:t>U střední nebo těžké formy hypoxicko-ischemické encefalopatie všechny reflexy zcela vymizí nebo jsou velmi slabé. </a:t>
            </a:r>
          </a:p>
        </p:txBody>
      </p:sp>
    </p:spTree>
    <p:extLst>
      <p:ext uri="{BB962C8B-B14F-4D97-AF65-F5344CB8AC3E}">
        <p14:creationId xmlns:p14="http://schemas.microsoft.com/office/powerpoint/2010/main" val="284463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D747C-DA0A-4B31-ACF1-30B31A8C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Závažné příznaky postižení CNS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A41756-825F-4117-9951-137DFED9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Příznaky zvýšeného nitrolebního tlaku.</a:t>
            </a:r>
          </a:p>
          <a:p>
            <a:r>
              <a:rPr lang="cs-CZ" sz="2600" dirty="0"/>
              <a:t>Křeče.</a:t>
            </a:r>
          </a:p>
          <a:p>
            <a:r>
              <a:rPr lang="cs-CZ" sz="2600" dirty="0"/>
              <a:t>Absence nebo snížení novorozeneckých reflexů.</a:t>
            </a:r>
          </a:p>
          <a:p>
            <a:r>
              <a:rPr lang="cs-CZ" sz="2600" dirty="0"/>
              <a:t>Hypertonie/hypotonie.</a:t>
            </a:r>
          </a:p>
          <a:p>
            <a:r>
              <a:rPr lang="cs-CZ" sz="2600" dirty="0" err="1"/>
              <a:t>Hyperexcitabilita</a:t>
            </a:r>
            <a:r>
              <a:rPr lang="cs-CZ" sz="2600" dirty="0"/>
              <a:t>, zvýšená dráždivost.</a:t>
            </a:r>
          </a:p>
          <a:p>
            <a:r>
              <a:rPr lang="cs-CZ" sz="2600" dirty="0"/>
              <a:t>Apnoe, poruchy dýchání.</a:t>
            </a:r>
          </a:p>
          <a:p>
            <a:r>
              <a:rPr lang="cs-CZ" sz="2600" dirty="0"/>
              <a:t>Porucha sání a polykání.</a:t>
            </a:r>
          </a:p>
          <a:p>
            <a:r>
              <a:rPr lang="cs-CZ" sz="2600" dirty="0"/>
              <a:t>Poruchy spontánní hybnosti, apatie.</a:t>
            </a:r>
          </a:p>
          <a:p>
            <a:r>
              <a:rPr lang="cs-CZ" sz="2600" dirty="0"/>
              <a:t>Paréza bránice při postižení C4 páteře.</a:t>
            </a:r>
          </a:p>
        </p:txBody>
      </p:sp>
    </p:spTree>
    <p:extLst>
      <p:ext uri="{BB962C8B-B14F-4D97-AF65-F5344CB8AC3E}">
        <p14:creationId xmlns:p14="http://schemas.microsoft.com/office/powerpoint/2010/main" val="5044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B0372-9372-4962-8CBE-212183D5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Poporodní traumatismus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82B5FA-243F-4DE5-95E5-D838F2DF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Kefalhematom</a:t>
            </a:r>
            <a:r>
              <a:rPr lang="cs-CZ" dirty="0"/>
              <a:t> – je krvácení pod periost lební kosti. Nález bývá ohraničen lebními švy na jednu kost. V prvních dnech života dítěte se </a:t>
            </a:r>
            <a:r>
              <a:rPr lang="cs-CZ" dirty="0" err="1"/>
              <a:t>kefalhematom</a:t>
            </a:r>
            <a:r>
              <a:rPr lang="cs-CZ" dirty="0"/>
              <a:t> zvětšuje a následně začne z periferie postupně tvrdnout z důvodů osifikace. K úplné resorpci dochází během několika týdnů. </a:t>
            </a:r>
          </a:p>
          <a:p>
            <a:r>
              <a:rPr lang="cs-CZ" b="1" dirty="0" err="1"/>
              <a:t>Subgaleální</a:t>
            </a:r>
            <a:r>
              <a:rPr lang="cs-CZ" b="1" dirty="0"/>
              <a:t> krvácení </a:t>
            </a:r>
            <a:r>
              <a:rPr lang="cs-CZ" dirty="0"/>
              <a:t>– (pod </a:t>
            </a:r>
            <a:r>
              <a:rPr lang="cs-CZ" dirty="0" err="1"/>
              <a:t>aponeurozu</a:t>
            </a:r>
            <a:r>
              <a:rPr lang="cs-CZ" dirty="0"/>
              <a:t>) přesahuje hranici lebeční kosti, může se zvětšovat a být příčinou zvýšených ztrát krve, </a:t>
            </a:r>
            <a:r>
              <a:rPr lang="cs-CZ" dirty="0" err="1"/>
              <a:t>hyperbilirubinémie</a:t>
            </a:r>
            <a:r>
              <a:rPr lang="cs-CZ" dirty="0"/>
              <a:t> a anémie u novorozence. Bývá často po </a:t>
            </a:r>
            <a:r>
              <a:rPr lang="cs-CZ" dirty="0" err="1"/>
              <a:t>vakuumextrakci</a:t>
            </a:r>
            <a:r>
              <a:rPr lang="cs-CZ" dirty="0"/>
              <a:t>.</a:t>
            </a:r>
          </a:p>
          <a:p>
            <a:r>
              <a:rPr lang="cs-CZ" b="1" dirty="0"/>
              <a:t>Eroze, podkožní krvácení </a:t>
            </a:r>
            <a:r>
              <a:rPr lang="cs-CZ" dirty="0"/>
              <a:t>– často bývá po klešťovém porodu, může být spojeno s hlubokým poraněním – fraktura, intrakraniální krvácení.</a:t>
            </a:r>
          </a:p>
          <a:p>
            <a:r>
              <a:rPr lang="cs-CZ" b="1" dirty="0"/>
              <a:t>Poranění očí </a:t>
            </a:r>
            <a:r>
              <a:rPr lang="cs-CZ" dirty="0"/>
              <a:t>– to se objevuje nejčastěji jako </a:t>
            </a:r>
            <a:r>
              <a:rPr lang="cs-CZ" dirty="0" err="1"/>
              <a:t>subkonjunktivální</a:t>
            </a:r>
            <a:r>
              <a:rPr lang="cs-CZ" dirty="0"/>
              <a:t> krvácení nebo </a:t>
            </a:r>
            <a:r>
              <a:rPr lang="cs-CZ" dirty="0" err="1"/>
              <a:t>intraretinální</a:t>
            </a:r>
            <a:r>
              <a:rPr lang="cs-CZ" dirty="0"/>
              <a:t> krvácení, která se postupně spontánně resorbují. </a:t>
            </a:r>
            <a:r>
              <a:rPr lang="cs-CZ" dirty="0" err="1"/>
              <a:t>Idikují</a:t>
            </a:r>
            <a:r>
              <a:rPr lang="cs-CZ" dirty="0"/>
              <a:t> se kontroly </a:t>
            </a:r>
            <a:r>
              <a:rPr lang="cs-CZ" dirty="0" err="1"/>
              <a:t>ophtalmologem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0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733E7-D20A-4CA9-B42D-5C0D8F48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Rozdělení novorozenců dle prvotního zhodnocení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C72031-08FA-4BA7-9B28-D7B98F2B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1. skupina </a:t>
            </a:r>
            <a:r>
              <a:rPr lang="cs-CZ" dirty="0"/>
              <a:t>– normální poporodní adaptace – spontánní dýchání nebo pláč, srdeční akce nad 100/minutu, </a:t>
            </a:r>
            <a:r>
              <a:rPr lang="cs-CZ" dirty="0" err="1"/>
              <a:t>normotonus</a:t>
            </a:r>
            <a:r>
              <a:rPr lang="cs-CZ" dirty="0"/>
              <a:t>. U této skupiny není nutná intervence.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2. skupina </a:t>
            </a:r>
            <a:r>
              <a:rPr lang="cs-CZ" dirty="0"/>
              <a:t>– mírná porucha poporodní adaptace – akce srdeční pod 100/ minutu, hypoventilace, apnoe, dyspnoe, </a:t>
            </a:r>
            <a:r>
              <a:rPr lang="cs-CZ" dirty="0" err="1"/>
              <a:t>normotonus</a:t>
            </a:r>
            <a:r>
              <a:rPr lang="cs-CZ" dirty="0"/>
              <a:t> nebo mírná hypotonie. Indikovány bývají osušení, termo-management, dle potřeby insuflace , polohování, monitoring.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3. skupina </a:t>
            </a:r>
            <a:r>
              <a:rPr lang="cs-CZ" dirty="0"/>
              <a:t>– závažná porucha poporodní adaptace – závažná porucha dýchání, bradykardie nebo nedetekovaná akce srdeční, bledost, porucha prokrvení, těžká hypotonie až atonie. Indikována je okamžitá resuscitace.  </a:t>
            </a:r>
          </a:p>
        </p:txBody>
      </p:sp>
    </p:spTree>
    <p:extLst>
      <p:ext uri="{BB962C8B-B14F-4D97-AF65-F5344CB8AC3E}">
        <p14:creationId xmlns:p14="http://schemas.microsoft.com/office/powerpoint/2010/main" val="346261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9EB05-ED23-4F9D-84C5-011DEC35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novorozence na porodním sále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6D38B3-83A0-4FD4-8433-A20A6C87C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Používáme monitorování saturace hemoglobinu kyslíkem pomocí pulsní </a:t>
            </a:r>
            <a:r>
              <a:rPr lang="cs-CZ" sz="2600" dirty="0" err="1"/>
              <a:t>oxymetrie</a:t>
            </a:r>
            <a:r>
              <a:rPr lang="cs-CZ" sz="2600" dirty="0"/>
              <a:t>, která je založená na odlišné absorpci infračerveného světla </a:t>
            </a:r>
            <a:r>
              <a:rPr lang="cs-CZ" sz="2600" dirty="0" err="1"/>
              <a:t>oxy</a:t>
            </a:r>
            <a:r>
              <a:rPr lang="cs-CZ" sz="2600" dirty="0"/>
              <a:t>-hemoglobinu a redukovaného hemoglobinu. Měřící sonda rovnou snímá pulsovou vlnu. </a:t>
            </a:r>
          </a:p>
          <a:p>
            <a:endParaRPr lang="cs-CZ" sz="2600" dirty="0"/>
          </a:p>
          <a:p>
            <a:r>
              <a:rPr lang="cs-CZ" sz="2600" dirty="0"/>
              <a:t>Takto snímáme akci srdeční a </a:t>
            </a:r>
            <a:r>
              <a:rPr lang="cs-CZ" sz="2600" dirty="0" err="1"/>
              <a:t>oxygenaci</a:t>
            </a:r>
            <a:r>
              <a:rPr lang="cs-CZ" sz="2600" dirty="0"/>
              <a:t> novorozence.</a:t>
            </a:r>
          </a:p>
          <a:p>
            <a:endParaRPr lang="cs-CZ" sz="2600" dirty="0"/>
          </a:p>
          <a:p>
            <a:r>
              <a:rPr lang="cs-CZ" sz="2600" b="1" dirty="0"/>
              <a:t>Čidlo pro měření </a:t>
            </a:r>
            <a:r>
              <a:rPr lang="cs-CZ" sz="2600" b="1" dirty="0" err="1"/>
              <a:t>oxygenace</a:t>
            </a:r>
            <a:r>
              <a:rPr lang="cs-CZ" sz="2600" b="1" dirty="0"/>
              <a:t> umisťujeme vždy na pravou horní končetinu z důvodu přetrvávajících </a:t>
            </a:r>
            <a:r>
              <a:rPr lang="cs-CZ" sz="2600" b="1" dirty="0" err="1"/>
              <a:t>pravo</a:t>
            </a:r>
            <a:r>
              <a:rPr lang="cs-CZ" sz="2600" b="1" dirty="0"/>
              <a:t>-levých zkratů po porodu. </a:t>
            </a:r>
          </a:p>
        </p:txBody>
      </p:sp>
    </p:spTree>
    <p:extLst>
      <p:ext uri="{BB962C8B-B14F-4D97-AF65-F5344CB8AC3E}">
        <p14:creationId xmlns:p14="http://schemas.microsoft.com/office/powerpoint/2010/main" val="29094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F766A-A651-4EB9-8D99-11D1E7B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do problematiky resuscitace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D2271-A079-404A-90E1-67A10AA1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Resuscitace novorozence je komplex jasně definovaných intervencí, které vedou k obnově a udržení základních životních funkcí a zajištění okysličení mozku, srdce a ostatních orgánů. </a:t>
            </a:r>
          </a:p>
          <a:p>
            <a:endParaRPr lang="cs-CZ" sz="2600" dirty="0"/>
          </a:p>
          <a:p>
            <a:r>
              <a:rPr lang="cs-CZ" sz="2600" dirty="0"/>
              <a:t>Cílem resuscitace novorozence je zabránit úmrtí  a minimalizovat vznik závažných post-resuscitačních komplikací (</a:t>
            </a:r>
            <a:r>
              <a:rPr lang="cs-CZ" sz="2600" dirty="0" err="1"/>
              <a:t>Straňák</a:t>
            </a:r>
            <a:r>
              <a:rPr lang="cs-CZ" sz="2600" dirty="0"/>
              <a:t>, 2015).</a:t>
            </a:r>
          </a:p>
        </p:txBody>
      </p:sp>
    </p:spTree>
    <p:extLst>
      <p:ext uri="{BB962C8B-B14F-4D97-AF65-F5344CB8AC3E}">
        <p14:creationId xmlns:p14="http://schemas.microsoft.com/office/powerpoint/2010/main" val="36749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A4836-EBEE-4E12-A874-D114074C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Termo-management při resuscitaci novorozence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2B0468-2541-4824-A4F4-9CEC7BB6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Jedná se o jeden z nejdůležitějších parametrů úspěšné resuscitace, protože výsledná tělesná teplota signifikantně ovlivňuje morbiditu a mortalitu novorozence. </a:t>
            </a:r>
          </a:p>
          <a:p>
            <a:r>
              <a:rPr lang="cs-CZ" dirty="0"/>
              <a:t>Tepelné ztráty u novorozence jsou způsobeny nepříznivým poměrem tělesného povrchu k tělesné hmotnosti, funkčními parametry kůže, dysfunkcí termoregulačních center, absencí třesové termogeneze, změnou vodního na plynné prostředí.</a:t>
            </a:r>
          </a:p>
          <a:p>
            <a:r>
              <a:rPr lang="cs-CZ" dirty="0"/>
              <a:t>Normální teplota je 36,5-37,5 °C.</a:t>
            </a:r>
          </a:p>
          <a:p>
            <a:r>
              <a:rPr lang="cs-CZ" dirty="0"/>
              <a:t>Hypotermie je v axile pod 36,5 °C.</a:t>
            </a:r>
          </a:p>
          <a:p>
            <a:r>
              <a:rPr lang="cs-CZ" dirty="0"/>
              <a:t>K chladovému stresu dochází při teplotě 36,0-36,4 °C. </a:t>
            </a:r>
          </a:p>
          <a:p>
            <a:r>
              <a:rPr lang="cs-CZ" dirty="0"/>
              <a:t>Závažná hypotermie je teplota 32,0-35,9 °C.</a:t>
            </a:r>
          </a:p>
          <a:p>
            <a:r>
              <a:rPr lang="cs-CZ" dirty="0"/>
              <a:t>Těžká hypotermie pod 32 °C.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49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B0102-624F-406C-9996-1C75A819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Komplikace spojené se ztrátou tepla u novorozence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73AC87-FEF6-47A4-9ACF-8FB47CB8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Acidóza.</a:t>
            </a:r>
          </a:p>
          <a:p>
            <a:r>
              <a:rPr lang="cs-CZ" dirty="0"/>
              <a:t>Metabolický rozvrat.</a:t>
            </a:r>
          </a:p>
          <a:p>
            <a:r>
              <a:rPr lang="cs-CZ" dirty="0"/>
              <a:t>Deplece </a:t>
            </a:r>
            <a:r>
              <a:rPr lang="cs-CZ" dirty="0" err="1"/>
              <a:t>surfaktantu</a:t>
            </a:r>
            <a:r>
              <a:rPr lang="cs-CZ" dirty="0"/>
              <a:t>.</a:t>
            </a:r>
          </a:p>
          <a:p>
            <a:r>
              <a:rPr lang="cs-CZ" dirty="0"/>
              <a:t>Hypoglykemie.</a:t>
            </a:r>
          </a:p>
          <a:p>
            <a:r>
              <a:rPr lang="cs-CZ" dirty="0"/>
              <a:t>Hypoxie.</a:t>
            </a:r>
          </a:p>
          <a:p>
            <a:r>
              <a:rPr lang="cs-CZ" dirty="0"/>
              <a:t>Zvýšené energetické nároky při minimálních rezervách novorozence.</a:t>
            </a:r>
          </a:p>
          <a:p>
            <a:r>
              <a:rPr lang="cs-CZ" dirty="0"/>
              <a:t>Zvýšená neonatální morbidita a mortalita.</a:t>
            </a:r>
          </a:p>
          <a:p>
            <a:endParaRPr lang="cs-CZ" dirty="0"/>
          </a:p>
          <a:p>
            <a:r>
              <a:rPr lang="cs-CZ" b="1" dirty="0"/>
              <a:t>Optimální teplota na porodním sále, nebo v místnosti kde se dítě rodí je minimálně 26 °C. </a:t>
            </a:r>
          </a:p>
        </p:txBody>
      </p:sp>
    </p:spTree>
    <p:extLst>
      <p:ext uri="{BB962C8B-B14F-4D97-AF65-F5344CB8AC3E}">
        <p14:creationId xmlns:p14="http://schemas.microsoft.com/office/powerpoint/2010/main" val="254919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8D3EC-CCD0-43F0-8ED3-AF55A356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dýchacích cest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4A976A-728B-4856-A73A-F002AA2E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Porucha dýchání je nejčastější projev poruchy poporodní adaptace.</a:t>
            </a:r>
          </a:p>
          <a:p>
            <a:r>
              <a:rPr lang="cs-CZ" dirty="0"/>
              <a:t>Známky poruch dýchání: dyspnoe (zatahování </a:t>
            </a:r>
            <a:r>
              <a:rPr lang="cs-CZ" dirty="0" err="1"/>
              <a:t>jugula</a:t>
            </a:r>
            <a:r>
              <a:rPr lang="cs-CZ" dirty="0"/>
              <a:t>, epigastria a mezižebří, </a:t>
            </a:r>
            <a:r>
              <a:rPr lang="cs-CZ" dirty="0" err="1"/>
              <a:t>alární</a:t>
            </a:r>
            <a:r>
              <a:rPr lang="cs-CZ" dirty="0"/>
              <a:t> souhyb), tachypnoe, </a:t>
            </a:r>
            <a:r>
              <a:rPr lang="cs-CZ" dirty="0" err="1"/>
              <a:t>grunting</a:t>
            </a:r>
            <a:r>
              <a:rPr lang="cs-CZ" dirty="0"/>
              <a:t> (naříkavé dýchání, známka závažné respirační insuficience. Nejčastější poruchou dýchání je apnoe, hypoventilace a cyanóza. </a:t>
            </a:r>
          </a:p>
          <a:p>
            <a:r>
              <a:rPr lang="cs-CZ" dirty="0"/>
              <a:t>Při poruše poporodní adaptace dítě uložíme do neutrální polohy a pod zdroj tepla.</a:t>
            </a:r>
          </a:p>
          <a:p>
            <a:r>
              <a:rPr lang="cs-CZ" dirty="0"/>
              <a:t>Správná poloha dítěte je na zádech s podloženými rameny do výšky 2 cm. Hlava směřuje k ošetřujícímu lékaři, u některých novorozenců je nutné provést předsunutí dolní čelisti. </a:t>
            </a:r>
          </a:p>
          <a:p>
            <a:r>
              <a:rPr lang="cs-CZ" dirty="0"/>
              <a:t>Můžeme mírně stimulovat dýchání třením.</a:t>
            </a:r>
          </a:p>
          <a:p>
            <a:r>
              <a:rPr lang="cs-CZ" dirty="0"/>
              <a:t>Odsávání z dýchacích cest pouze při známkách obstrukce. </a:t>
            </a:r>
          </a:p>
          <a:p>
            <a:r>
              <a:rPr lang="cs-CZ" b="1" dirty="0"/>
              <a:t>Donošené, fyziologické a novorozence s dobrou poporodní adaptací rutinně neodsáváme.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95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D8ABD-931B-43A3-89E1-B129D8D5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Insuflace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FBA25B-EAF6-443E-A697-D93B544C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Insuflaci vždy zahajujeme </a:t>
            </a:r>
            <a:r>
              <a:rPr lang="cs-CZ" b="1" dirty="0"/>
              <a:t>5 inflačními dechy, </a:t>
            </a:r>
            <a:r>
              <a:rPr lang="cs-CZ" dirty="0"/>
              <a:t>s následnou kontrolou dechového vzorce a srdeční frekvence.</a:t>
            </a:r>
          </a:p>
          <a:p>
            <a:r>
              <a:rPr lang="cs-CZ" dirty="0"/>
              <a:t>Umělá plicní ventilace maskou se zahajuje při nízké spontánní dechové aktivitě, nebo při srdeční akci pod 100/minutu. </a:t>
            </a:r>
          </a:p>
          <a:p>
            <a:r>
              <a:rPr lang="cs-CZ" dirty="0"/>
              <a:t>Pokud novorozenec nemá adekvátní dechovou aktivitu a srdeční frekvence je nad 100/minutu, pokračujeme v insuflaci s frekvencí 30 vdechů za minutu.</a:t>
            </a:r>
          </a:p>
          <a:p>
            <a:r>
              <a:rPr lang="cs-CZ" dirty="0"/>
              <a:t>Pokud zůstává srdeční akce pod 100/minutu, provedeme kontrolu polohy dítěte, dle stavu indikujeme odsátí z dýchacích cest a pokračujeme v UPV 30 vdechů za minutu s kontrolou srdeční frekvence každých 30 sekund.</a:t>
            </a:r>
          </a:p>
          <a:p>
            <a:r>
              <a:rPr lang="cs-CZ" b="1" dirty="0"/>
              <a:t>Adekvátní insuflace by měla vést k rychlé úpravě akce srdeční (během </a:t>
            </a:r>
          </a:p>
          <a:p>
            <a:pPr marL="0" indent="0">
              <a:buNone/>
            </a:pPr>
            <a:r>
              <a:rPr lang="cs-CZ" b="1" dirty="0"/>
              <a:t>   30 s) nad 100/minutu.</a:t>
            </a:r>
          </a:p>
        </p:txBody>
      </p:sp>
    </p:spTree>
    <p:extLst>
      <p:ext uri="{BB962C8B-B14F-4D97-AF65-F5344CB8AC3E}">
        <p14:creationId xmlns:p14="http://schemas.microsoft.com/office/powerpoint/2010/main" val="13222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E2978-89F9-4865-8166-A27BBDE1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Insuflace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EB2023-5F96-484B-9DD0-456A5028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Klinické hodnocení barvy kůže novorozence po porodu je špatný indikátor saturace, proto se u dětí doporučuje 5 úvodních vdechů a u dětí u kterých přetrvává cyanóza podávat kyslík a provádět monitoraci saturace pomocí pulsní </a:t>
            </a:r>
            <a:r>
              <a:rPr lang="cs-CZ" dirty="0" err="1"/>
              <a:t>oxymetrie</a:t>
            </a:r>
            <a:r>
              <a:rPr lang="cs-CZ" dirty="0"/>
              <a:t>.</a:t>
            </a:r>
          </a:p>
          <a:p>
            <a:r>
              <a:rPr lang="cs-CZ" dirty="0"/>
              <a:t>U novorozence, který dýchá spontánně, ale s velkým úsilím, zahajujeme podporu dýchání CPAP/PEEP (</a:t>
            </a:r>
            <a:r>
              <a:rPr lang="cs-CZ" dirty="0" err="1"/>
              <a:t>continous</a:t>
            </a:r>
            <a:r>
              <a:rPr lang="cs-CZ" dirty="0"/>
              <a:t> positive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/positive end-</a:t>
            </a:r>
            <a:r>
              <a:rPr lang="cs-CZ" dirty="0" err="1"/>
              <a:t>expiratory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).</a:t>
            </a:r>
          </a:p>
          <a:p>
            <a:r>
              <a:rPr lang="cs-CZ" dirty="0"/>
              <a:t>U novorozenců pod 32 týden těhotenství doporučujeme použít vyšší koncentraci kyslíku než vzduchu.</a:t>
            </a:r>
          </a:p>
          <a:p>
            <a:r>
              <a:rPr lang="cs-CZ" b="1" dirty="0"/>
              <a:t>Bez adekvátního prodýchání je kardiální resuscitace neúčinná.</a:t>
            </a:r>
          </a:p>
          <a:p>
            <a:r>
              <a:rPr lang="cs-CZ" dirty="0"/>
              <a:t>Insuflaci provádíme AMBU vakem, nevýhodou je nemožnost ustanovit pozitivní tlak na konci </a:t>
            </a:r>
            <a:r>
              <a:rPr lang="cs-CZ" dirty="0" err="1"/>
              <a:t>expiria</a:t>
            </a:r>
            <a:r>
              <a:rPr lang="cs-CZ" dirty="0"/>
              <a:t>, který je důležitý v rámci ustanovení funkční reziduální kapacity. Hrozí riziko </a:t>
            </a:r>
            <a:r>
              <a:rPr lang="cs-CZ" b="1" dirty="0" err="1"/>
              <a:t>Barotraumatu</a:t>
            </a:r>
            <a:r>
              <a:rPr lang="cs-CZ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4362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D0DF-89A1-4C71-B6E5-1709ADD0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Laryngeální</a:t>
            </a:r>
            <a:r>
              <a:rPr lang="cs-CZ" dirty="0"/>
              <a:t> maska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1DC4D4-A9A2-47A2-BF14-6B794FB3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Je alternativou zajištění dýchacích cest místo intubace. </a:t>
            </a:r>
          </a:p>
          <a:p>
            <a:r>
              <a:rPr lang="cs-CZ" sz="2600" dirty="0"/>
              <a:t>Zavedení je jednoduché s nízkým rizikem poškození hlasivek.</a:t>
            </a:r>
          </a:p>
          <a:p>
            <a:r>
              <a:rPr lang="cs-CZ" sz="2600" dirty="0"/>
              <a:t>Nevýhodou je podráždění nervů, aspirace žaludečního obsahu a vyvolání </a:t>
            </a:r>
            <a:r>
              <a:rPr lang="cs-CZ" sz="2600" dirty="0" err="1"/>
              <a:t>laryngeálního</a:t>
            </a:r>
            <a:r>
              <a:rPr lang="cs-CZ" sz="2600" dirty="0"/>
              <a:t> a </a:t>
            </a:r>
            <a:r>
              <a:rPr lang="cs-CZ" sz="2600" dirty="0" err="1"/>
              <a:t>faryngeálního</a:t>
            </a:r>
            <a:r>
              <a:rPr lang="cs-CZ" sz="2600" dirty="0"/>
              <a:t> reflexu.</a:t>
            </a:r>
          </a:p>
          <a:p>
            <a:r>
              <a:rPr lang="cs-CZ" sz="2600" dirty="0"/>
              <a:t>Masku může využít také záchranář bez erudici k intubaci. </a:t>
            </a:r>
          </a:p>
          <a:p>
            <a:r>
              <a:rPr lang="cs-CZ" sz="2600" dirty="0"/>
              <a:t>V současnosti není mnoho studií o účinnosti </a:t>
            </a:r>
            <a:r>
              <a:rPr lang="cs-CZ" sz="2600" dirty="0" err="1"/>
              <a:t>laryngeální</a:t>
            </a:r>
            <a:r>
              <a:rPr lang="cs-CZ" sz="2600" dirty="0"/>
              <a:t> masky, ale předpokládá se výrazný nárůst jejího užívání.</a:t>
            </a:r>
          </a:p>
        </p:txBody>
      </p:sp>
    </p:spTree>
    <p:extLst>
      <p:ext uri="{BB962C8B-B14F-4D97-AF65-F5344CB8AC3E}">
        <p14:creationId xmlns:p14="http://schemas.microsoft.com/office/powerpoint/2010/main" val="3638323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7EA01-539D-41D6-A8ED-E03D9E0F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Intubace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AE3E1D-2015-43E1-A605-DFE293C0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 invazivní zajištění dýchacích cest speciální endotracheální kanylou, za pomoci přímé laryngoskopie.</a:t>
            </a:r>
          </a:p>
          <a:p>
            <a:r>
              <a:rPr lang="cs-CZ" dirty="0"/>
              <a:t>Výkon provádí erudovaný specialista. </a:t>
            </a:r>
          </a:p>
          <a:p>
            <a:r>
              <a:rPr lang="cs-CZ" dirty="0"/>
              <a:t>Dle charakteru dělíme intubaci na </a:t>
            </a:r>
            <a:r>
              <a:rPr lang="cs-CZ" b="1" dirty="0"/>
              <a:t>urgentní</a:t>
            </a:r>
            <a:r>
              <a:rPr lang="cs-CZ" dirty="0"/>
              <a:t> – při selhání životních funkcí a </a:t>
            </a:r>
            <a:r>
              <a:rPr lang="cs-CZ" b="1" dirty="0"/>
              <a:t>elektivní</a:t>
            </a:r>
            <a:r>
              <a:rPr lang="cs-CZ" dirty="0"/>
              <a:t> – např. při aplikaci </a:t>
            </a:r>
            <a:r>
              <a:rPr lang="cs-CZ" dirty="0" err="1"/>
              <a:t>surfaktantu</a:t>
            </a:r>
            <a:r>
              <a:rPr lang="cs-CZ" dirty="0"/>
              <a:t> při známkách syndromu dechové tísně. </a:t>
            </a:r>
          </a:p>
          <a:p>
            <a:r>
              <a:rPr lang="cs-CZ" dirty="0"/>
              <a:t>Intubaci provádíme </a:t>
            </a:r>
            <a:r>
              <a:rPr lang="cs-CZ" dirty="0" err="1"/>
              <a:t>oro-faryngeálně</a:t>
            </a:r>
            <a:r>
              <a:rPr lang="cs-CZ" dirty="0"/>
              <a:t> nebo </a:t>
            </a:r>
            <a:r>
              <a:rPr lang="cs-CZ" dirty="0" err="1"/>
              <a:t>nazo-faryngeálně</a:t>
            </a:r>
            <a:r>
              <a:rPr lang="cs-CZ" dirty="0"/>
              <a:t>.</a:t>
            </a:r>
          </a:p>
          <a:p>
            <a:r>
              <a:rPr lang="cs-CZ" dirty="0"/>
              <a:t>Indikace k urgentní intubaci na porodním sále:</a:t>
            </a:r>
          </a:p>
          <a:p>
            <a:r>
              <a:rPr lang="cs-CZ" dirty="0"/>
              <a:t>Neefektivní nebo prolongovaná ventilace maskou.</a:t>
            </a:r>
          </a:p>
          <a:p>
            <a:r>
              <a:rPr lang="cs-CZ" dirty="0"/>
              <a:t>Nutnost nepřímé srdeční masáže.</a:t>
            </a:r>
          </a:p>
          <a:p>
            <a:r>
              <a:rPr lang="cs-CZ" dirty="0"/>
              <a:t>Potřeba odsátí </a:t>
            </a:r>
            <a:r>
              <a:rPr lang="cs-CZ" dirty="0" err="1"/>
              <a:t>mekonia</a:t>
            </a:r>
            <a:r>
              <a:rPr lang="cs-CZ" dirty="0"/>
              <a:t>. </a:t>
            </a:r>
          </a:p>
          <a:p>
            <a:r>
              <a:rPr lang="cs-CZ" dirty="0"/>
              <a:t>Specifické situace – VVV.</a:t>
            </a:r>
          </a:p>
        </p:txBody>
      </p:sp>
    </p:spTree>
    <p:extLst>
      <p:ext uri="{BB962C8B-B14F-4D97-AF65-F5344CB8AC3E}">
        <p14:creationId xmlns:p14="http://schemas.microsoft.com/office/powerpoint/2010/main" val="97121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6B50D-EF0B-4C96-ACC4-662F2C99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Oxygenoterapie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B63153-0B01-4C04-B5BB-EAE3BD24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Aplikovaný kyslík by měl být předehřátý na hodnotu tělesné teploty dítěte a zvlhčený – 60-70 %.</a:t>
            </a:r>
          </a:p>
          <a:p>
            <a:r>
              <a:rPr lang="cs-CZ" sz="2600" dirty="0"/>
              <a:t>Inhalační kyslík se podává novorozencům se zachovalou spontánní dechovou aktivitou.</a:t>
            </a:r>
          </a:p>
          <a:p>
            <a:r>
              <a:rPr lang="cs-CZ" sz="2600" dirty="0"/>
              <a:t>Kyslík můžeme podávat do inkubátoru, maskou nebo kyslíkovými brýlemi.</a:t>
            </a:r>
          </a:p>
          <a:p>
            <a:r>
              <a:rPr lang="cs-CZ" sz="2600" dirty="0"/>
              <a:t>Podávání kyslíku insuflací se používá u novorozenců s nedostatečnou spontánní dechovou aktivitou.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426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DBDB0-95DF-4E0F-9AEF-F2FF8FA6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krevního oběhu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0818B6-AC8A-4FB9-873A-0AB126CA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Akci srdeční zjistíme pomocí auskultace nebo při použití monitoru. </a:t>
            </a:r>
          </a:p>
          <a:p>
            <a:r>
              <a:rPr lang="cs-CZ" sz="2600" dirty="0"/>
              <a:t>Pro rychlou orientaci je dostatečné hodnocení akce srdeční: </a:t>
            </a:r>
          </a:p>
          <a:p>
            <a:r>
              <a:rPr lang="cs-CZ" sz="2600" dirty="0"/>
              <a:t>Velmi pomalá pod 60/minutu.</a:t>
            </a:r>
          </a:p>
          <a:p>
            <a:r>
              <a:rPr lang="cs-CZ" sz="2600" dirty="0"/>
              <a:t>Pomalá 60-100/minutu.</a:t>
            </a:r>
          </a:p>
          <a:p>
            <a:r>
              <a:rPr lang="cs-CZ" sz="2600" dirty="0"/>
              <a:t>Normální nad 100/minutu.</a:t>
            </a:r>
          </a:p>
          <a:p>
            <a:r>
              <a:rPr lang="cs-CZ" sz="2600" dirty="0"/>
              <a:t>Oběhovou podporu provádíme u novorozenců pouze při efektivní insuflaci plic.</a:t>
            </a:r>
          </a:p>
          <a:p>
            <a:r>
              <a:rPr lang="cs-CZ" sz="2600" dirty="0"/>
              <a:t>Absolutní indikací k zahájení nepřímé srdeční masáže je akce srdeční pod 60/minutu.</a:t>
            </a:r>
          </a:p>
        </p:txBody>
      </p:sp>
    </p:spTree>
    <p:extLst>
      <p:ext uri="{BB962C8B-B14F-4D97-AF65-F5344CB8AC3E}">
        <p14:creationId xmlns:p14="http://schemas.microsoft.com/office/powerpoint/2010/main" val="3840966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710D8-F3AE-4DD6-8587-5CD156E0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nepřímé srdeční masáže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AE427-1449-46AD-85BC-2A79FC2C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Dvěma palci v dolní třetině sterna s rukama, které obepínají hrudník dítěte. </a:t>
            </a:r>
          </a:p>
          <a:p>
            <a:r>
              <a:rPr lang="cs-CZ" sz="2600" dirty="0"/>
              <a:t>Technika palci je více efektivní než dvěma prsty, která je alternativní technikou stlačení hrudníku novorozence, kdy tlačíme shora na sternum.</a:t>
            </a:r>
          </a:p>
          <a:p>
            <a:r>
              <a:rPr lang="cs-CZ" sz="2600" dirty="0"/>
              <a:t>Komprese hrudníku musí být dostatečně hluboká – </a:t>
            </a:r>
            <a:r>
              <a:rPr lang="cs-CZ" sz="2600" b="1" dirty="0"/>
              <a:t>2-3 cm.</a:t>
            </a:r>
          </a:p>
          <a:p>
            <a:r>
              <a:rPr lang="cs-CZ" sz="2600" dirty="0"/>
              <a:t>Kompresi provádíme vždy společně s podporou dýchání, tedy </a:t>
            </a:r>
            <a:r>
              <a:rPr lang="cs-CZ" sz="2600" b="1" dirty="0"/>
              <a:t>3 komprese a 1 vdech – poměr 3:1 nebo 90:30 za minutu.</a:t>
            </a:r>
          </a:p>
          <a:p>
            <a:r>
              <a:rPr lang="cs-CZ" sz="2600" dirty="0"/>
              <a:t>Akci srdeční kontrolujeme vždy po 30 sekundách. </a:t>
            </a:r>
          </a:p>
          <a:p>
            <a:r>
              <a:rPr lang="cs-CZ" sz="2600" b="1" dirty="0"/>
              <a:t>Insuflaci a kompresi provádíme koordinovaně. </a:t>
            </a:r>
          </a:p>
          <a:p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D605A-B3A5-4E78-869E-21956DE5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Kardiopulmonální resuscitace novorozence (KPR)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8355D4-51E0-4A88-9326-3479758D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KPR na porodním sále se výrazně odlišuje od resuscitace v následujících obdobích života vzhledem k unikátním adaptačním mechanismům, které novorozenec uplatňuje při přechodu z intrauterinního života na život extrauterinní.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 dospělých bývá nejčastější příčinou selhání životních funkcí z důvodů srdeční zástavy způsobené nejčastěji infarktem myokardu, závažnou arytmií nebo kombinací obou zmíněných a zástava dechu nastává v souvislosti s reakcí mozkového kmene na hypoxii.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U novorozenců je primární ustanovení funkční reziduální kapacity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065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234E1-BF6A-4A73-B5E7-102B3478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neúspěšné srdeční masáže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1CEFC5-0809-4E33-8FE7-1C01AF20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Myokardiální dysfunkce, která je způsobena těžkou laktátovou acidózou.</a:t>
            </a:r>
          </a:p>
          <a:p>
            <a:r>
              <a:rPr lang="cs-CZ" sz="2600" dirty="0"/>
              <a:t>Elektro-mechanická disociace – </a:t>
            </a:r>
            <a:r>
              <a:rPr lang="cs-CZ" sz="2600" dirty="0" err="1"/>
              <a:t>bezpulzová</a:t>
            </a:r>
            <a:r>
              <a:rPr lang="cs-CZ" sz="2600" dirty="0"/>
              <a:t> elektrická aktivita při měření EKG</a:t>
            </a:r>
          </a:p>
          <a:p>
            <a:r>
              <a:rPr lang="cs-CZ" sz="2600" dirty="0"/>
              <a:t>Vyčerpání myokardu – zásob glykogenu. </a:t>
            </a:r>
          </a:p>
        </p:txBody>
      </p:sp>
    </p:spTree>
    <p:extLst>
      <p:ext uri="{BB962C8B-B14F-4D97-AF65-F5344CB8AC3E}">
        <p14:creationId xmlns:p14="http://schemas.microsoft.com/office/powerpoint/2010/main" val="116504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5D374-5450-4070-8480-A5625F07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Resuscitace novorozence po porodu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CC9201D-59C8-46FF-8097-28CBF9C3C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957" y="1350628"/>
            <a:ext cx="5148043" cy="5259897"/>
          </a:xfrm>
        </p:spPr>
      </p:pic>
    </p:spTree>
    <p:extLst>
      <p:ext uri="{BB962C8B-B14F-4D97-AF65-F5344CB8AC3E}">
        <p14:creationId xmlns:p14="http://schemas.microsoft.com/office/powerpoint/2010/main" val="671262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6DC59-1B1C-49B1-9654-681031DD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při resuscitaci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217540-339D-40BC-A98B-732816FF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indikována velmi vzácně a je významným faktorem závažnosti stavu novorozence.</a:t>
            </a:r>
          </a:p>
          <a:p>
            <a:r>
              <a:rPr lang="cs-CZ" b="1" dirty="0"/>
              <a:t>Adrenalin – </a:t>
            </a:r>
            <a:r>
              <a:rPr lang="cs-CZ" dirty="0"/>
              <a:t>má pozitivní účinek na myokard. Podáváme při bradykardii pod 60/minutu přes adekvátní ventilaci a zevní srdeční masáž. </a:t>
            </a:r>
          </a:p>
          <a:p>
            <a:r>
              <a:rPr lang="cs-CZ" b="1" dirty="0"/>
              <a:t>Adrenalin podáváme vždy ředěný 1 : 10 000 bez ohledu na způsob podání!</a:t>
            </a:r>
          </a:p>
          <a:p>
            <a:r>
              <a:rPr lang="cs-CZ" dirty="0"/>
              <a:t>Iniciální dávka intravenózně 0,1-0,3 ml/kg. </a:t>
            </a:r>
          </a:p>
          <a:p>
            <a:r>
              <a:rPr lang="cs-CZ" dirty="0"/>
              <a:t>Iniciální dávka při endotracheální aplikaci na dávku 0,5-1,0 ml/kg.</a:t>
            </a:r>
          </a:p>
        </p:txBody>
      </p:sp>
    </p:spTree>
    <p:extLst>
      <p:ext uri="{BB962C8B-B14F-4D97-AF65-F5344CB8AC3E}">
        <p14:creationId xmlns:p14="http://schemas.microsoft.com/office/powerpoint/2010/main" val="395073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9CDF1-27C3-428F-8545-DF41580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při resuscitaci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B07812-6A76-4AF3-9EA4-56C95E12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Natrium bikarbonát – </a:t>
            </a:r>
            <a:r>
              <a:rPr lang="cs-CZ" dirty="0"/>
              <a:t>není rutinně doporučeno. Je indikován výjimečně při špatném srdečním výdeji před adekvátní ventilací a zevní srdeční masáž hrudníku u prolongované resuscitace, kdy předpokládáme </a:t>
            </a:r>
            <a:r>
              <a:rPr lang="cs-CZ" dirty="0" err="1"/>
              <a:t>intrakardiální</a:t>
            </a:r>
            <a:r>
              <a:rPr lang="cs-CZ" dirty="0"/>
              <a:t> acidózu.</a:t>
            </a:r>
          </a:p>
          <a:p>
            <a:r>
              <a:rPr lang="cs-CZ" b="1" dirty="0"/>
              <a:t>Podmínkou aplikace bikarbonátu je adekvátní ventilace a možnost rychlého stanovení acidobazické rovnováhy.</a:t>
            </a:r>
          </a:p>
          <a:p>
            <a:r>
              <a:rPr lang="cs-CZ" dirty="0"/>
              <a:t>Podáváme vždy jako 4,2% roztok pomalu intravenózně  v dávce 1-2 </a:t>
            </a:r>
            <a:r>
              <a:rPr lang="cs-CZ" dirty="0" err="1"/>
              <a:t>mmol</a:t>
            </a:r>
            <a:r>
              <a:rPr lang="cs-CZ" dirty="0"/>
              <a:t>/kg.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544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D6E1A-738A-43A0-9F5E-2BDD1D0A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při resuscitaci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FF0980-204C-406C-AED2-4CF049FC9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Volumoterapie</a:t>
            </a:r>
            <a:r>
              <a:rPr lang="cs-CZ" b="1" dirty="0"/>
              <a:t> – </a:t>
            </a:r>
            <a:r>
              <a:rPr lang="cs-CZ" dirty="0"/>
              <a:t>volíme tehdy, pokud předpokládáme krevní ztráty a nebo při známkách šokového stavu, v tomto případě je indikováno doplnění cirkulujícího objemu.</a:t>
            </a:r>
          </a:p>
          <a:p>
            <a:r>
              <a:rPr lang="cs-CZ" dirty="0"/>
              <a:t>Podáváme izotonické roztoky krystaloidů bolusově v dávce 10 ml/kg intravenózně. </a:t>
            </a:r>
          </a:p>
          <a:p>
            <a:r>
              <a:rPr lang="cs-CZ" dirty="0"/>
              <a:t>Při ztrátě krve nebo při anémii podáváme 0Rh negativní krev, nebo krev dle krevní skupiny novorozence.  </a:t>
            </a:r>
          </a:p>
        </p:txBody>
      </p:sp>
    </p:spTree>
    <p:extLst>
      <p:ext uri="{BB962C8B-B14F-4D97-AF65-F5344CB8AC3E}">
        <p14:creationId xmlns:p14="http://schemas.microsoft.com/office/powerpoint/2010/main" val="2527124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09E74-DB22-4AC9-BEF2-217A63E9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při resuscitaci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9E55F9-C937-4002-AC01-563195D3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Dopamin –</a:t>
            </a:r>
            <a:r>
              <a:rPr lang="cs-CZ" dirty="0"/>
              <a:t> podáváme kontinuálně v případě obnovení srdeční akce nebo při těžké myokardiální dysfunkci.</a:t>
            </a:r>
          </a:p>
          <a:p>
            <a:r>
              <a:rPr lang="cs-CZ" b="1" dirty="0"/>
              <a:t>Dopamin podáváme vždy intravenózně a s monitorováním krevního tlaku.</a:t>
            </a:r>
          </a:p>
          <a:p>
            <a:r>
              <a:rPr lang="cs-CZ" b="1" dirty="0" err="1"/>
              <a:t>Naloxon</a:t>
            </a:r>
            <a:r>
              <a:rPr lang="cs-CZ" b="1" dirty="0"/>
              <a:t> – </a:t>
            </a:r>
            <a:r>
              <a:rPr lang="cs-CZ" dirty="0"/>
              <a:t>podáváme u novorozenců s předpokládaným útlumem dechového centra z důvodů podání opiátové anestezie. Podáváme vždy jako bolus 0,1 mg/kg. Jedná se o antagonistu opiátů.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94973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B9E9F-7CEF-4FE8-9580-FE7C5221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novorozence v terénu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F041D-E747-4681-94B2-A8DD42DB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Ihned jakmile se objeví hlavička novorozence je nutné zkontrolovat, zda nemá novorozenec omotaný pupečník kolem krku. </a:t>
            </a:r>
          </a:p>
          <a:p>
            <a:r>
              <a:rPr lang="cs-CZ" sz="2600" dirty="0"/>
              <a:t>Pokud ano ihned se jej snažíme uvolnit přes hlavu nebo rameno novorozence.</a:t>
            </a:r>
          </a:p>
          <a:p>
            <a:r>
              <a:rPr lang="cs-CZ" sz="2600" dirty="0"/>
              <a:t>Dítě položíme mezi nohy rodičky a snažíme se jej očistit a vyčistit dutinu ústní od plodové vody, hlenů apod. </a:t>
            </a:r>
          </a:p>
          <a:p>
            <a:r>
              <a:rPr lang="cs-CZ" sz="2600" dirty="0"/>
              <a:t>V tento okamžik by se měl novorozenec poprvé nadechnout.</a:t>
            </a:r>
          </a:p>
          <a:p>
            <a:r>
              <a:rPr lang="cs-CZ" sz="2600" dirty="0"/>
              <a:t>Nenastane-li tato situace okamžitě provádíme KPR u novorozence. </a:t>
            </a:r>
          </a:p>
          <a:p>
            <a:r>
              <a:rPr lang="cs-CZ" sz="2600" dirty="0"/>
              <a:t>Novorozenec bývá velmi kluzký, je nutné na tuto skutečnost myslet. </a:t>
            </a:r>
          </a:p>
          <a:p>
            <a:r>
              <a:rPr lang="cs-CZ" sz="2600" dirty="0"/>
              <a:t>Novorozence co nejrychleji osušíme a zajistíme teplo.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754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CFF46-05DF-40DD-9540-165B0968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pupečník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F3B55-D072-440C-B764-3E818614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dirty="0"/>
              <a:t>Podvazujeme, až když úplně přestane tepat, není-li v dosahu kvalifikovaná pomoc.</a:t>
            </a:r>
          </a:p>
          <a:p>
            <a:r>
              <a:rPr lang="cs-CZ" sz="2600" dirty="0"/>
              <a:t>Podvaz provádíme na 3 místech:</a:t>
            </a:r>
          </a:p>
          <a:p>
            <a:r>
              <a:rPr lang="cs-CZ" sz="2600" dirty="0"/>
              <a:t>Asi 15 cm nad bříškem dítěte.</a:t>
            </a:r>
          </a:p>
          <a:p>
            <a:r>
              <a:rPr lang="cs-CZ" sz="2600" dirty="0"/>
              <a:t>V případě selhání, několik centimetrů pod prvním podvazem.</a:t>
            </a:r>
          </a:p>
          <a:p>
            <a:r>
              <a:rPr lang="cs-CZ" sz="2600" dirty="0"/>
              <a:t> 10 cm od druhého podvazu. </a:t>
            </a:r>
          </a:p>
          <a:p>
            <a:r>
              <a:rPr lang="cs-CZ" sz="2600" dirty="0"/>
              <a:t>Vyzveme rodičku, aby tlačením porodila placentu, nikdy za pupečník netaháme. </a:t>
            </a:r>
          </a:p>
          <a:p>
            <a:r>
              <a:rPr lang="cs-CZ" sz="2600" dirty="0"/>
              <a:t>Po porodu placentu zkontrolujeme a necháme k pozdějšímu zhodnocení lékařem (Lejsek, Růžka 2010).</a:t>
            </a:r>
          </a:p>
        </p:txBody>
      </p:sp>
    </p:spTree>
    <p:extLst>
      <p:ext uri="{BB962C8B-B14F-4D97-AF65-F5344CB8AC3E}">
        <p14:creationId xmlns:p14="http://schemas.microsoft.com/office/powerpoint/2010/main" val="418613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7072D-3667-43DF-A927-7EF33FC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pomoc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FCCC1A-210D-430D-AA8A-170799B7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Ihned jakmile zajistíme novorozence, který dýchá a je při vědomí, udržujeme jej v teple a můžeme přiložit k matce nebo k prsu matky a čekáme na příjezd záchranné služby, kterou jsem v průběhu překotného porodu volali telefonicky. </a:t>
            </a:r>
          </a:p>
          <a:p>
            <a:r>
              <a:rPr lang="cs-CZ" sz="2600" dirty="0"/>
              <a:t>Sledujeme matku a také novorozence, opustit místo můžeme až po předání obou do odborné péče. </a:t>
            </a:r>
          </a:p>
        </p:txBody>
      </p:sp>
    </p:spTree>
    <p:extLst>
      <p:ext uri="{BB962C8B-B14F-4D97-AF65-F5344CB8AC3E}">
        <p14:creationId xmlns:p14="http://schemas.microsoft.com/office/powerpoint/2010/main" val="1417750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7BF0-4BE8-46D6-866D-D82B8B76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</p:txBody>
      </p:sp>
      <p:pic>
        <p:nvPicPr>
          <p:cNvPr id="4" name="Zástupný obsah 4" descr="Obsah obrázku osoba, postel, interiér, dívka&#10;&#10;Popis byl vytvořen automaticky">
            <a:extLst>
              <a:ext uri="{FF2B5EF4-FFF2-40B4-BE49-F238E27FC236}">
                <a16:creationId xmlns:a16="http://schemas.microsoft.com/office/drawing/2014/main" id="{F8FCAF8D-2645-42AA-A34D-87DB36A4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141BB-5681-4B89-A9DB-214ED7A8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Incidence nutnosti KPR u novorozenců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486E82-9B98-4B87-BF83-419CA914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Porucha poporodní adaptace u novorozenců a následná resuscitace se vyskytuje u 5-10 % novorozenců.</a:t>
            </a:r>
          </a:p>
          <a:p>
            <a:r>
              <a:rPr lang="cs-CZ" dirty="0"/>
              <a:t>Potřeba resuscitace u donošených novorozenců je relativně malá kolem </a:t>
            </a:r>
          </a:p>
          <a:p>
            <a:pPr marL="0" indent="0">
              <a:buNone/>
            </a:pPr>
            <a:r>
              <a:rPr lang="cs-CZ" dirty="0"/>
              <a:t>   1 %.</a:t>
            </a:r>
          </a:p>
          <a:p>
            <a:r>
              <a:rPr lang="cs-CZ" dirty="0"/>
              <a:t>Přibližně 8 z 1000 živě narozených dětí vyžaduje ventilaci maskou a 2 děti z živě narozených potřebuje provést intubaci.</a:t>
            </a:r>
          </a:p>
          <a:p>
            <a:r>
              <a:rPr lang="cs-CZ" dirty="0"/>
              <a:t>Nutnost stabilizace a resuscitace narůstá u novorozenců s velmi nízkou až extrémně nízkou porodní hmotností a u novorozenců s vrozenou vývojovou vadou. </a:t>
            </a:r>
          </a:p>
          <a:p>
            <a:r>
              <a:rPr lang="cs-CZ" dirty="0"/>
              <a:t>V České republice postupujeme dle doporučení Evropské rady pro resuscitaci z roku 2021 </a:t>
            </a:r>
            <a:r>
              <a:rPr lang="cs-CZ" dirty="0" err="1"/>
              <a:t>guidelines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11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1E46F-BA2F-4CBA-B0EE-58519620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faktory pro vznik špatné poporodní adaptace-antenatální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6058B-2DAD-49B6-92DA-9DE74881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matky.</a:t>
            </a:r>
          </a:p>
          <a:p>
            <a:r>
              <a:rPr lang="cs-CZ" dirty="0"/>
              <a:t>Hypertenze matky.</a:t>
            </a:r>
          </a:p>
          <a:p>
            <a:r>
              <a:rPr lang="cs-CZ" dirty="0"/>
              <a:t>Závažná jiná onemocnění matky.</a:t>
            </a:r>
          </a:p>
          <a:p>
            <a:r>
              <a:rPr lang="cs-CZ" dirty="0"/>
              <a:t>Závažná anemie matky.</a:t>
            </a:r>
          </a:p>
          <a:p>
            <a:r>
              <a:rPr lang="cs-CZ" dirty="0"/>
              <a:t>Prokázaná </a:t>
            </a:r>
            <a:r>
              <a:rPr lang="cs-CZ" dirty="0" err="1"/>
              <a:t>Rh</a:t>
            </a:r>
            <a:r>
              <a:rPr lang="cs-CZ" dirty="0"/>
              <a:t> </a:t>
            </a:r>
            <a:r>
              <a:rPr lang="cs-CZ" dirty="0" err="1"/>
              <a:t>inkopatibilita</a:t>
            </a:r>
            <a:r>
              <a:rPr lang="cs-CZ" dirty="0"/>
              <a:t> a </a:t>
            </a:r>
            <a:r>
              <a:rPr lang="cs-CZ" dirty="0" err="1"/>
              <a:t>izoimunizace</a:t>
            </a:r>
            <a:r>
              <a:rPr lang="cs-CZ" dirty="0"/>
              <a:t>.</a:t>
            </a:r>
          </a:p>
          <a:p>
            <a:r>
              <a:rPr lang="cs-CZ" dirty="0"/>
              <a:t>Úmrtí novorozence a pozdní abort v anamnéze matky.</a:t>
            </a:r>
          </a:p>
          <a:p>
            <a:r>
              <a:rPr lang="cs-CZ" dirty="0"/>
              <a:t>Krvácení ve 2. nebo 3. trimestru.</a:t>
            </a:r>
          </a:p>
          <a:p>
            <a:r>
              <a:rPr lang="cs-CZ" dirty="0"/>
              <a:t>Infekční onemocnění matky.</a:t>
            </a:r>
          </a:p>
          <a:p>
            <a:r>
              <a:rPr lang="cs-CZ" dirty="0" err="1"/>
              <a:t>Polyhydramnion</a:t>
            </a:r>
            <a:r>
              <a:rPr lang="cs-CZ" dirty="0"/>
              <a:t>, </a:t>
            </a:r>
            <a:r>
              <a:rPr lang="cs-CZ" dirty="0" err="1"/>
              <a:t>oligohydramnion</a:t>
            </a:r>
            <a:r>
              <a:rPr lang="cs-CZ" dirty="0"/>
              <a:t>.</a:t>
            </a:r>
          </a:p>
          <a:p>
            <a:r>
              <a:rPr lang="cs-CZ" dirty="0"/>
              <a:t>Předčasný odtok plodové vody.</a:t>
            </a:r>
          </a:p>
        </p:txBody>
      </p:sp>
    </p:spTree>
    <p:extLst>
      <p:ext uri="{BB962C8B-B14F-4D97-AF65-F5344CB8AC3E}">
        <p14:creationId xmlns:p14="http://schemas.microsoft.com/office/powerpoint/2010/main" val="200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8E288-5476-4BC9-A211-E447E4C5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faktory pro vznik špatné poporodní adaptace-antenatální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63A21-B469-4886-B9EF-6A1455514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Přenášení.</a:t>
            </a:r>
          </a:p>
          <a:p>
            <a:r>
              <a:rPr lang="cs-CZ" sz="2600" dirty="0"/>
              <a:t>Vícečetná těhotenství.</a:t>
            </a:r>
          </a:p>
          <a:p>
            <a:r>
              <a:rPr lang="cs-CZ" sz="2600" dirty="0"/>
              <a:t>Intrauterinní růstová retardace.</a:t>
            </a:r>
          </a:p>
          <a:p>
            <a:r>
              <a:rPr lang="cs-CZ" sz="2600" dirty="0"/>
              <a:t>Drogy a léky v těhotenství.</a:t>
            </a:r>
          </a:p>
          <a:p>
            <a:r>
              <a:rPr lang="cs-CZ" sz="2600" dirty="0"/>
              <a:t>Malformace plodu.</a:t>
            </a:r>
          </a:p>
          <a:p>
            <a:r>
              <a:rPr lang="cs-CZ" sz="2600" dirty="0"/>
              <a:t>Změna pohybů plodu, patologický biofyzikální profil.</a:t>
            </a:r>
          </a:p>
          <a:p>
            <a:r>
              <a:rPr lang="cs-CZ" sz="2600" dirty="0"/>
              <a:t>Absence prenatální péče.</a:t>
            </a:r>
          </a:p>
          <a:p>
            <a:r>
              <a:rPr lang="cs-CZ" sz="2600" dirty="0"/>
              <a:t>Věk matky (méně než 16 let a více než 35 let).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72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354DD-D271-4F28-B7F0-7D0A3A6E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faktory pro vznik špatné poporodní adaptace-</a:t>
            </a:r>
            <a:r>
              <a:rPr lang="cs-CZ" dirty="0" err="1"/>
              <a:t>intrapartální</a:t>
            </a:r>
            <a:r>
              <a:rPr lang="cs-CZ" dirty="0"/>
              <a:t>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2471EE-834E-4C58-8526-2C994F18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Hypoxie plodu, prolongovaný porod, prodloužená II. doba porodní.</a:t>
            </a:r>
          </a:p>
          <a:p>
            <a:r>
              <a:rPr lang="cs-CZ" dirty="0"/>
              <a:t>Přítomnost </a:t>
            </a:r>
            <a:r>
              <a:rPr lang="cs-CZ" dirty="0" err="1"/>
              <a:t>mekonia</a:t>
            </a:r>
            <a:r>
              <a:rPr lang="cs-CZ" dirty="0"/>
              <a:t> v plodové vodě.</a:t>
            </a:r>
          </a:p>
          <a:p>
            <a:r>
              <a:rPr lang="cs-CZ" dirty="0"/>
              <a:t>Abrupce placenty, placenta </a:t>
            </a:r>
            <a:r>
              <a:rPr lang="cs-CZ" dirty="0" err="1"/>
              <a:t>previa</a:t>
            </a:r>
            <a:r>
              <a:rPr lang="cs-CZ" dirty="0"/>
              <a:t>, poruchy placentace.</a:t>
            </a:r>
          </a:p>
          <a:p>
            <a:r>
              <a:rPr lang="cs-CZ" dirty="0"/>
              <a:t>Prolaps pupečníku.</a:t>
            </a:r>
          </a:p>
          <a:p>
            <a:r>
              <a:rPr lang="cs-CZ" dirty="0"/>
              <a:t>Akutní císařský řez z různých důvodů.</a:t>
            </a:r>
          </a:p>
          <a:p>
            <a:r>
              <a:rPr lang="cs-CZ" dirty="0"/>
              <a:t>Klešťový porod, vakuum extrakce.</a:t>
            </a:r>
          </a:p>
          <a:p>
            <a:r>
              <a:rPr lang="cs-CZ" dirty="0"/>
              <a:t>Poloha koncem pánevním.</a:t>
            </a:r>
          </a:p>
          <a:p>
            <a:r>
              <a:rPr lang="cs-CZ" dirty="0"/>
              <a:t>Předčasný porod.</a:t>
            </a:r>
          </a:p>
          <a:p>
            <a:r>
              <a:rPr lang="cs-CZ" dirty="0" err="1"/>
              <a:t>Vulvovaginitis</a:t>
            </a:r>
            <a:r>
              <a:rPr lang="cs-CZ" dirty="0"/>
              <a:t>, </a:t>
            </a:r>
            <a:r>
              <a:rPr lang="cs-CZ" dirty="0" err="1"/>
              <a:t>chorioamniitis</a:t>
            </a:r>
            <a:r>
              <a:rPr lang="cs-CZ" dirty="0"/>
              <a:t>, pozitivní známky fetální infekce.</a:t>
            </a:r>
          </a:p>
          <a:p>
            <a:r>
              <a:rPr lang="cs-CZ" dirty="0"/>
              <a:t>Předčasný odtok plodové vody (více než 18 hodin před porodem).</a:t>
            </a:r>
          </a:p>
        </p:txBody>
      </p:sp>
    </p:spTree>
    <p:extLst>
      <p:ext uri="{BB962C8B-B14F-4D97-AF65-F5344CB8AC3E}">
        <p14:creationId xmlns:p14="http://schemas.microsoft.com/office/powerpoint/2010/main" val="27547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CC9DF-F550-48D7-8A4D-9837ACDC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Personální podmínky pro resuscitaci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882CC1-51D5-44E0-873D-6579AA2D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U každého porodu musí být přítomna osoba, která je schopná zahájit resuscitaci (lékař, porodní asistentka, dětská sestra).</a:t>
            </a:r>
          </a:p>
          <a:p>
            <a:r>
              <a:rPr lang="cs-CZ" sz="2600" dirty="0"/>
              <a:t>U rizikového porodu a předpokladu KPR u novorozence musí být přítomna osoba, která je kompletně vyškolená v KPR novorozence.</a:t>
            </a:r>
          </a:p>
          <a:p>
            <a:r>
              <a:rPr lang="cs-CZ" sz="2600" dirty="0"/>
              <a:t>Po porodu těžce kompromitovaného novorozence s nutností KPR je optimální přítomnost 3 osob kompletně vyškolených v resuscitaci novorozence.</a:t>
            </a:r>
          </a:p>
          <a:p>
            <a:r>
              <a:rPr lang="cs-CZ" sz="2600" dirty="0"/>
              <a:t>U vícečetných těhotenství je žádoucí přítomnost oddělených týmů.</a:t>
            </a:r>
          </a:p>
          <a:p>
            <a:r>
              <a:rPr lang="cs-CZ" sz="2600" dirty="0"/>
              <a:t>Podmínky pro poskytování péče upravuje vyhláška č. 92/2012 Sb.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35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5D6FA-4E11-4C62-A426-3CADF9B8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pro KPR u novorozence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F3A729-A406-4D4B-962F-BCF548F2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KPR by se měla provádět v samostatné místnosti s teplotou ne méně než 26°C, která je vybavena vyhřívacím lůžkem, monitorem a rozvodem medicínských plynů.</a:t>
            </a:r>
          </a:p>
          <a:p>
            <a:r>
              <a:rPr lang="cs-CZ" dirty="0"/>
              <a:t>Prostorové vybavení místnosti by mělo odpovídat možné přítomnosti početného resuscitačního týmu.</a:t>
            </a:r>
          </a:p>
          <a:p>
            <a:r>
              <a:rPr lang="cs-CZ" dirty="0"/>
              <a:t>Spotřební materiál a lékárna by měly být alokovány ergonomicky k zabránění chaosu při emocionálně vypjaté situaci při záchraně novorozence.</a:t>
            </a:r>
          </a:p>
          <a:p>
            <a:r>
              <a:rPr lang="cs-CZ" dirty="0"/>
              <a:t>Spotřební materiál zahrnuje odsávací katetry, umbilikální katetry, endotracheální kanyly, </a:t>
            </a:r>
            <a:r>
              <a:rPr lang="cs-CZ" dirty="0" err="1"/>
              <a:t>laryngeální</a:t>
            </a:r>
            <a:r>
              <a:rPr lang="cs-CZ" dirty="0"/>
              <a:t> masky, obličejové masky, vzduchovod, hrudní drény, PŽK, termo-folie, sensory pro pulzní </a:t>
            </a:r>
            <a:r>
              <a:rPr lang="cs-CZ" dirty="0" err="1"/>
              <a:t>oxymetrii</a:t>
            </a:r>
            <a:r>
              <a:rPr lang="cs-CZ" dirty="0"/>
              <a:t>, obvazový a fixační matriál, svorky na pupečník, laryngoskop.</a:t>
            </a:r>
          </a:p>
          <a:p>
            <a:r>
              <a:rPr lang="cs-CZ" dirty="0"/>
              <a:t>Při resuscitaci by mělo být rychle dostupné vyšetření ABR.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800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4AECD54B67E47862AB14566E8592B" ma:contentTypeVersion="16" ma:contentTypeDescription="Vytvoří nový dokument" ma:contentTypeScope="" ma:versionID="6f33aa363a66ae4fe344a3f667f76638">
  <xsd:schema xmlns:xsd="http://www.w3.org/2001/XMLSchema" xmlns:xs="http://www.w3.org/2001/XMLSchema" xmlns:p="http://schemas.microsoft.com/office/2006/metadata/properties" xmlns:ns2="cbefea44-e136-4179-aaed-838712420fe3" xmlns:ns3="a5cc325b-3808-46fd-ba12-9be4b2bbba49" targetNamespace="http://schemas.microsoft.com/office/2006/metadata/properties" ma:root="true" ma:fieldsID="cb6ff93f19bb788764d953b4f61b1632" ns2:_="" ns3:_="">
    <xsd:import namespace="cbefea44-e136-4179-aaed-838712420fe3"/>
    <xsd:import namespace="a5cc325b-3808-46fd-ba12-9be4b2bbb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fea44-e136-4179-aaed-838712420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c325b-3808-46fd-ba12-9be4b2bb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36d4c-baf6-40ac-8006-4d82dc0dfe95}" ma:internalName="TaxCatchAll" ma:showField="CatchAllData" ma:web="a5cc325b-3808-46fd-ba12-9be4b2bbb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efea44-e136-4179-aaed-838712420fe3">
      <Terms xmlns="http://schemas.microsoft.com/office/infopath/2007/PartnerControls"/>
    </lcf76f155ced4ddcb4097134ff3c332f>
    <TaxCatchAll xmlns="a5cc325b-3808-46fd-ba12-9be4b2bbba49" xsi:nil="true"/>
  </documentManagement>
</p:properties>
</file>

<file path=customXml/itemProps1.xml><?xml version="1.0" encoding="utf-8"?>
<ds:datastoreItem xmlns:ds="http://schemas.openxmlformats.org/officeDocument/2006/customXml" ds:itemID="{B829680F-8D2D-455D-B07C-F0B3D2019E6D}"/>
</file>

<file path=customXml/itemProps2.xml><?xml version="1.0" encoding="utf-8"?>
<ds:datastoreItem xmlns:ds="http://schemas.openxmlformats.org/officeDocument/2006/customXml" ds:itemID="{4445BF3C-7040-4734-A74A-3D759956D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39B78-AA77-4859-A53F-5C00D3BD3B04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a5cc325b-3808-46fd-ba12-9be4b2bbba49"/>
    <ds:schemaRef ds:uri="http://purl.org/dc/terms/"/>
    <ds:schemaRef ds:uri="http://schemas.microsoft.com/office/infopath/2007/PartnerControls"/>
    <ds:schemaRef ds:uri="cbefea44-e136-4179-aaed-838712420f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2676</Words>
  <Application>Microsoft Office PowerPoint</Application>
  <PresentationFormat>Širokoúhlá obrazovka</PresentationFormat>
  <Paragraphs>235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Úvod do problematiky resuscitace</vt:lpstr>
      <vt:lpstr>Kardiopulmonální resuscitace novorozence (KPR)</vt:lpstr>
      <vt:lpstr>Incidence nutnosti KPR u novorozenců</vt:lpstr>
      <vt:lpstr>Rizikové faktory pro vznik špatné poporodní adaptace-antenatální faktory</vt:lpstr>
      <vt:lpstr>Rizikové faktory pro vznik špatné poporodní adaptace-antenatální faktory</vt:lpstr>
      <vt:lpstr>Rizikové faktory pro vznik špatné poporodní adaptace-intrapartální faktory</vt:lpstr>
      <vt:lpstr>Personální podmínky pro resuscitaci</vt:lpstr>
      <vt:lpstr>Podmínky pro KPR u novorozence</vt:lpstr>
      <vt:lpstr>Vyšetření a monitorování novorozence po porodu</vt:lpstr>
      <vt:lpstr>Apgar skóre</vt:lpstr>
      <vt:lpstr>Apgar skóre</vt:lpstr>
      <vt:lpstr>Vyšetření nervového systému při perinatální asfyxii</vt:lpstr>
      <vt:lpstr>Opistotonus</vt:lpstr>
      <vt:lpstr>Novorozenecké reflexy, nejčastěji hodnocené při fyzikálním vyšetření</vt:lpstr>
      <vt:lpstr>Závažné příznaky postižení CNS</vt:lpstr>
      <vt:lpstr>Poporodní traumatismus</vt:lpstr>
      <vt:lpstr>Rozdělení novorozenců dle prvotního zhodnocení</vt:lpstr>
      <vt:lpstr>Monitorování novorozence na porodním sále</vt:lpstr>
      <vt:lpstr>Termo-management při resuscitaci novorozence</vt:lpstr>
      <vt:lpstr>Komplikace spojené se ztrátou tepla u novorozence</vt:lpstr>
      <vt:lpstr>Zajištění dýchacích cest </vt:lpstr>
      <vt:lpstr>Insuflace</vt:lpstr>
      <vt:lpstr>Insuflace</vt:lpstr>
      <vt:lpstr>Laryngeální maska</vt:lpstr>
      <vt:lpstr>Intubace</vt:lpstr>
      <vt:lpstr>Oxygenoterapie</vt:lpstr>
      <vt:lpstr>Zajištění krevního oběhu</vt:lpstr>
      <vt:lpstr>Technika nepřímé srdeční masáže</vt:lpstr>
      <vt:lpstr>Příčiny neúspěšné srdeční masáže</vt:lpstr>
      <vt:lpstr>Resuscitace novorozence po porodu</vt:lpstr>
      <vt:lpstr>Farmakoterapie při resuscitaci</vt:lpstr>
      <vt:lpstr>Farmakoterapie při resuscitaci</vt:lpstr>
      <vt:lpstr>Farmakoterapie při resuscitaci</vt:lpstr>
      <vt:lpstr>Farmakoterapie při resuscitaci</vt:lpstr>
      <vt:lpstr>Péče o novorozence v terénu</vt:lpstr>
      <vt:lpstr>Péče o pupečník</vt:lpstr>
      <vt:lpstr>Odborná pomoc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Resuscitace novorozence</dc:title>
  <dc:creator>Gabriela Světnická</dc:creator>
  <cp:lastModifiedBy>Eva Prokšová</cp:lastModifiedBy>
  <cp:revision>51</cp:revision>
  <dcterms:created xsi:type="dcterms:W3CDTF">2022-03-07T07:27:31Z</dcterms:created>
  <dcterms:modified xsi:type="dcterms:W3CDTF">2022-05-31T11:26:52Z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0x01010023F4AECD54B67E47862AB14566E8592B</vt:lpwstr>
  </property>
</Properties>
</file>