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74" r:id="rId3"/>
    <p:sldId id="265" r:id="rId4"/>
    <p:sldId id="363" r:id="rId5"/>
    <p:sldId id="331" r:id="rId6"/>
    <p:sldId id="332" r:id="rId7"/>
    <p:sldId id="325" r:id="rId8"/>
    <p:sldId id="339" r:id="rId9"/>
    <p:sldId id="271" r:id="rId10"/>
    <p:sldId id="338" r:id="rId11"/>
    <p:sldId id="370" r:id="rId12"/>
    <p:sldId id="340" r:id="rId13"/>
    <p:sldId id="344" r:id="rId14"/>
    <p:sldId id="345" r:id="rId15"/>
    <p:sldId id="368" r:id="rId16"/>
    <p:sldId id="347" r:id="rId17"/>
    <p:sldId id="359" r:id="rId18"/>
    <p:sldId id="371" r:id="rId19"/>
    <p:sldId id="372" r:id="rId20"/>
    <p:sldId id="293" r:id="rId21"/>
    <p:sldId id="373" r:id="rId22"/>
    <p:sldId id="361" r:id="rId23"/>
    <p:sldId id="375" r:id="rId24"/>
    <p:sldId id="369" r:id="rId25"/>
    <p:sldId id="263" r:id="rId26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990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33972-0C47-4223-9AC5-45E57806ED01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F7748-143B-49F7-ADB3-90827BB83B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1601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3183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1599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1599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869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3510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3510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0487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7527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7461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4971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368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6162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7964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38199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917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2896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0515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9198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0570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93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2147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1265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47415" y="226938"/>
            <a:ext cx="960070" cy="83264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>
                <a:solidFill>
                  <a:srgbClr val="395990"/>
                </a:solidFill>
              </a:defRPr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9599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9599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95990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osoba, tmavé&#10;&#10;Popis byl vytvořen automaticky">
            <a:extLst>
              <a:ext uri="{FF2B5EF4-FFF2-40B4-BE49-F238E27FC236}">
                <a16:creationId xmlns:a16="http://schemas.microsoft.com/office/drawing/2014/main" id="{C80E0B11-0B08-EF40-9F61-5A6746C24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40160" y="627534"/>
            <a:ext cx="5616624" cy="4095095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br>
              <a:rPr lang="cs-CZ" sz="2800" b="1" dirty="0">
                <a:solidFill>
                  <a:schemeClr val="bg1"/>
                </a:solidFill>
                <a:latin typeface="Usual" panose="020B0603030403020204" pitchFamily="34" charset="0"/>
                <a:cs typeface="Calibri" panose="020F0502020204030204" pitchFamily="34" charset="0"/>
              </a:rPr>
            </a:br>
            <a:r>
              <a:rPr lang="it-IT" sz="2800" b="1" dirty="0">
                <a:solidFill>
                  <a:schemeClr val="bg1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FILOZOFICKO-</a:t>
            </a:r>
            <a:br>
              <a:rPr lang="it-IT" sz="2800" b="1" dirty="0">
                <a:solidFill>
                  <a:schemeClr val="bg1"/>
                </a:solidFill>
                <a:latin typeface="Usual" panose="020B0603030403020204" pitchFamily="34" charset="0"/>
                <a:cs typeface="Calibri" panose="020F0502020204030204" pitchFamily="34" charset="0"/>
              </a:rPr>
            </a:br>
            <a:r>
              <a:rPr lang="it-IT" sz="2800" b="1" dirty="0">
                <a:solidFill>
                  <a:schemeClr val="bg1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-PŘÍRODOVĚDECK</a:t>
            </a:r>
            <a:r>
              <a:rPr lang="cs-CZ" sz="2800" b="1" dirty="0">
                <a:solidFill>
                  <a:schemeClr val="bg1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Á</a:t>
            </a:r>
            <a:r>
              <a:rPr lang="it-IT" sz="2800" b="1" dirty="0">
                <a:solidFill>
                  <a:schemeClr val="bg1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 </a:t>
            </a:r>
            <a:br>
              <a:rPr lang="cs-CZ" sz="2800" b="1" dirty="0">
                <a:solidFill>
                  <a:schemeClr val="bg1"/>
                </a:solidFill>
                <a:latin typeface="Usual" panose="020B0603030403020204" pitchFamily="34" charset="0"/>
                <a:cs typeface="Calibri" panose="020F0502020204030204" pitchFamily="34" charset="0"/>
              </a:rPr>
            </a:br>
            <a:r>
              <a:rPr lang="it-IT" sz="2800" b="1" dirty="0">
                <a:solidFill>
                  <a:schemeClr val="bg1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FAKULT</a:t>
            </a:r>
            <a:r>
              <a:rPr lang="cs-CZ" sz="2800" b="1" dirty="0">
                <a:solidFill>
                  <a:schemeClr val="bg1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A</a:t>
            </a:r>
            <a:r>
              <a:rPr lang="it-IT" sz="2800" b="1" dirty="0">
                <a:solidFill>
                  <a:schemeClr val="bg1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 V OPAVĚ </a:t>
            </a:r>
            <a:br>
              <a:rPr lang="cs-CZ" sz="2800" b="1" dirty="0">
                <a:solidFill>
                  <a:schemeClr val="bg1"/>
                </a:solidFill>
                <a:latin typeface="Usual" panose="020B0603030403020204" pitchFamily="34" charset="0"/>
                <a:cs typeface="Calibri" panose="020F0502020204030204" pitchFamily="34" charset="0"/>
              </a:rPr>
            </a:br>
            <a:br>
              <a:rPr lang="cs-CZ" sz="2000" b="1" dirty="0">
                <a:solidFill>
                  <a:schemeClr val="bg1"/>
                </a:solidFill>
                <a:latin typeface="Usual" panose="020B0603030403020204" pitchFamily="34" charset="0"/>
                <a:cs typeface="Calibri" panose="020F0502020204030204" pitchFamily="34" charset="0"/>
              </a:rPr>
            </a:br>
            <a:r>
              <a:rPr lang="cs-CZ" sz="2000" dirty="0">
                <a:solidFill>
                  <a:schemeClr val="bg1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v období od června 2020 do června 2021</a:t>
            </a:r>
            <a:endParaRPr lang="it-IT" sz="2000" dirty="0">
              <a:solidFill>
                <a:schemeClr val="bg1"/>
              </a:solidFill>
              <a:latin typeface="Usual" panose="020B06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84294" y="4004709"/>
            <a:ext cx="3888432" cy="8712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100" dirty="0">
                <a:solidFill>
                  <a:schemeClr val="bg1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ZASEDÁNÍ AKADEMICKÉ OBCE SU FPF</a:t>
            </a:r>
          </a:p>
          <a:p>
            <a:pPr marL="0" indent="0">
              <a:buNone/>
            </a:pPr>
            <a:r>
              <a:rPr lang="pl-PL" sz="1100" dirty="0">
                <a:solidFill>
                  <a:schemeClr val="bg1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28. června 2021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575330" y="3987200"/>
            <a:ext cx="3384376" cy="1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cs-CZ" altLang="cs-CZ" sz="1200" b="1" dirty="0">
                <a:solidFill>
                  <a:schemeClr val="bg1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prof. PhDr. Irena Korbelářová, Dr.</a:t>
            </a:r>
          </a:p>
          <a:p>
            <a:pPr algn="r">
              <a:spcBef>
                <a:spcPts val="0"/>
              </a:spcBef>
            </a:pPr>
            <a:r>
              <a:rPr lang="cs-CZ" altLang="cs-CZ" sz="1200" dirty="0">
                <a:solidFill>
                  <a:schemeClr val="bg1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děkanka Filozoficko-přírodovědecké fakulty v Opavě Slezské univerzity v Opavě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B45E0D4-290B-E642-B85D-7204F14AC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-170234"/>
            <a:ext cx="2603648" cy="260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771550"/>
            <a:ext cx="3672408" cy="280831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1400" b="1" dirty="0">
                <a:latin typeface="Usual"/>
                <a:cs typeface="Calibri" panose="020F0502020204030204" pitchFamily="34" charset="0"/>
              </a:rPr>
              <a:t>Přijímací řízení pro akad. rok 2020/2021: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400" b="1" dirty="0">
                <a:latin typeface="Usual"/>
                <a:cs typeface="Calibri" panose="020F0502020204030204" pitchFamily="34" charset="0"/>
              </a:rPr>
              <a:t>Bc.</a:t>
            </a:r>
            <a:r>
              <a:rPr lang="cs-CZ" sz="1400" dirty="0">
                <a:latin typeface="Usual"/>
                <a:cs typeface="Calibri" panose="020F0502020204030204" pitchFamily="34" charset="0"/>
              </a:rPr>
              <a:t>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400" dirty="0">
                <a:latin typeface="Usual"/>
                <a:cs typeface="Calibri" panose="020F0502020204030204" pitchFamily="34" charset="0"/>
              </a:rPr>
              <a:t>počet přihlášek: 		</a:t>
            </a:r>
            <a:r>
              <a:rPr lang="cs-CZ" sz="1400" b="1" dirty="0">
                <a:latin typeface="Usual"/>
                <a:cs typeface="Calibri" panose="020F0502020204030204" pitchFamily="34" charset="0"/>
              </a:rPr>
              <a:t>1104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400" dirty="0">
                <a:latin typeface="Usual"/>
                <a:cs typeface="Calibri" panose="020F0502020204030204" pitchFamily="34" charset="0"/>
              </a:rPr>
              <a:t>počet přijatých uchazečů: 	</a:t>
            </a:r>
            <a:r>
              <a:rPr lang="cs-CZ" sz="1400" b="1" dirty="0">
                <a:latin typeface="Usual"/>
                <a:cs typeface="Calibri" panose="020F0502020204030204" pitchFamily="34" charset="0"/>
              </a:rPr>
              <a:t>946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400" b="1" dirty="0" err="1">
                <a:latin typeface="Usual"/>
                <a:cs typeface="Calibri" panose="020F0502020204030204" pitchFamily="34" charset="0"/>
              </a:rPr>
              <a:t>NMgr</a:t>
            </a:r>
            <a:r>
              <a:rPr lang="cs-CZ" sz="1400" b="1" dirty="0">
                <a:latin typeface="Usual"/>
                <a:cs typeface="Calibri" panose="020F050202020403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400" dirty="0">
                <a:latin typeface="Usual"/>
                <a:cs typeface="Calibri" panose="020F0502020204030204" pitchFamily="34" charset="0"/>
              </a:rPr>
              <a:t>počet přihlášek:		</a:t>
            </a:r>
            <a:r>
              <a:rPr lang="cs-CZ" sz="1400" b="1" dirty="0">
                <a:latin typeface="Usual"/>
                <a:cs typeface="Calibri" panose="020F0502020204030204" pitchFamily="34" charset="0"/>
              </a:rPr>
              <a:t>136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400" dirty="0">
                <a:latin typeface="Usual"/>
                <a:cs typeface="Calibri" panose="020F0502020204030204" pitchFamily="34" charset="0"/>
              </a:rPr>
              <a:t>počet přijatých uchazečů: 	</a:t>
            </a:r>
            <a:r>
              <a:rPr lang="cs-CZ" sz="1400" b="1" dirty="0">
                <a:latin typeface="Usual"/>
                <a:cs typeface="Calibri" panose="020F0502020204030204" pitchFamily="34" charset="0"/>
              </a:rPr>
              <a:t>123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400" b="1" dirty="0">
                <a:latin typeface="Usual"/>
                <a:cs typeface="Calibri" panose="020F0502020204030204" pitchFamily="34" charset="0"/>
              </a:rPr>
              <a:t>Dr.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400" dirty="0">
                <a:latin typeface="Usual"/>
                <a:cs typeface="Calibri" panose="020F0502020204030204" pitchFamily="34" charset="0"/>
              </a:rPr>
              <a:t>počet přihlášek:		</a:t>
            </a:r>
            <a:r>
              <a:rPr lang="cs-CZ" sz="1400" b="1" dirty="0">
                <a:latin typeface="Usual"/>
                <a:cs typeface="Calibri" panose="020F0502020204030204" pitchFamily="34" charset="0"/>
              </a:rPr>
              <a:t>2</a:t>
            </a:r>
            <a:endParaRPr lang="cs-CZ" sz="1400" dirty="0">
              <a:latin typeface="Usual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400" dirty="0">
                <a:latin typeface="Usual"/>
                <a:cs typeface="Calibri" panose="020F0502020204030204" pitchFamily="34" charset="0"/>
              </a:rPr>
              <a:t>počet přijatých uchazečů: 	</a:t>
            </a:r>
            <a:r>
              <a:rPr lang="cs-CZ" sz="1400" b="1" dirty="0">
                <a:latin typeface="Usual"/>
                <a:cs typeface="Calibri" panose="020F0502020204030204" pitchFamily="34" charset="0"/>
              </a:rPr>
              <a:t>2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>
              <a:latin typeface="Usual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400" dirty="0">
              <a:latin typeface="Usual"/>
              <a:cs typeface="Calibri" panose="020F0502020204030204" pitchFamily="34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sz="2000" dirty="0">
                <a:latin typeface="Usual"/>
              </a:rPr>
              <a:t>IV. STUDIJNÍ OBLAST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A0157124-DE8A-4F2E-B053-BA46C02FFFCC}"/>
              </a:ext>
            </a:extLst>
          </p:cNvPr>
          <p:cNvSpPr txBox="1">
            <a:spLocks/>
          </p:cNvSpPr>
          <p:nvPr/>
        </p:nvSpPr>
        <p:spPr>
          <a:xfrm>
            <a:off x="4355976" y="771372"/>
            <a:ext cx="3600400" cy="164491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400" b="1" dirty="0">
                <a:latin typeface="Usual"/>
                <a:cs typeface="Calibri" panose="020F0502020204030204" pitchFamily="34" charset="0"/>
              </a:rPr>
              <a:t>Absolventi v akad. roce 2020/2021: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sz="1400" b="1" dirty="0">
                <a:latin typeface="Usual"/>
                <a:cs typeface="Calibri" panose="020F0502020204030204" pitchFamily="34" charset="0"/>
              </a:rPr>
              <a:t>Bc. 	73</a:t>
            </a:r>
            <a:r>
              <a:rPr lang="cs-CZ" sz="1400" dirty="0">
                <a:latin typeface="Usual"/>
                <a:cs typeface="Calibri" panose="020F0502020204030204" pitchFamily="34" charset="0"/>
              </a:rPr>
              <a:t> absolventů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400" b="1" dirty="0">
                <a:latin typeface="Usual"/>
                <a:cs typeface="Calibri" panose="020F0502020204030204" pitchFamily="34" charset="0"/>
              </a:rPr>
              <a:t>Mgr.	46</a:t>
            </a:r>
            <a:r>
              <a:rPr lang="cs-CZ" sz="1400" dirty="0">
                <a:latin typeface="Usual"/>
                <a:cs typeface="Calibri" panose="020F0502020204030204" pitchFamily="34" charset="0"/>
              </a:rPr>
              <a:t> absolventů</a:t>
            </a:r>
            <a:endParaRPr lang="cs-CZ" sz="1400" b="1" u="sng" dirty="0">
              <a:latin typeface="Usual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400" b="1" dirty="0">
                <a:latin typeface="Usual"/>
                <a:cs typeface="Calibri" panose="020F0502020204030204" pitchFamily="34" charset="0"/>
              </a:rPr>
              <a:t>Dr.	6</a:t>
            </a:r>
            <a:r>
              <a:rPr lang="cs-CZ" sz="1400" dirty="0">
                <a:latin typeface="Usual"/>
                <a:cs typeface="Calibri" panose="020F0502020204030204" pitchFamily="34" charset="0"/>
              </a:rPr>
              <a:t> absolventů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1400" dirty="0">
              <a:latin typeface="Usual"/>
              <a:cs typeface="Calibri" panose="020F0502020204030204" pitchFamily="34" charset="0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CEAB389A-8B2D-45F5-A1C6-C22D6BA6267F}"/>
              </a:ext>
            </a:extLst>
          </p:cNvPr>
          <p:cNvSpPr txBox="1">
            <a:spLocks/>
          </p:cNvSpPr>
          <p:nvPr/>
        </p:nvSpPr>
        <p:spPr>
          <a:xfrm>
            <a:off x="323528" y="3507854"/>
            <a:ext cx="8064896" cy="12961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14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Aktuální počty uchazečů pro akad. rok 2021/2022 </a:t>
            </a: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(1. kolo, stav k 31. 5. 2021)</a:t>
            </a:r>
            <a:r>
              <a:rPr lang="cs-CZ" sz="14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:</a:t>
            </a:r>
            <a:endParaRPr lang="cs-CZ" sz="1400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4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1168</a:t>
            </a: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, z toho  	Bc.     	1049	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		</a:t>
            </a:r>
            <a:r>
              <a:rPr lang="cs-CZ" sz="1400" dirty="0" err="1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NMgr</a:t>
            </a: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.   	  112			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                                     	Dr.             	      7	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1400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1400" dirty="0">
              <a:solidFill>
                <a:srgbClr val="FF0000"/>
              </a:solidFill>
              <a:latin typeface="Usual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1400" dirty="0">
              <a:latin typeface="Usual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475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sz="2000" dirty="0">
                <a:latin typeface="Usual"/>
              </a:rPr>
              <a:t>V. VĚDA A ZAHRANIČNÍ STYKY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23528" y="771550"/>
            <a:ext cx="8064896" cy="396044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cs-CZ" sz="1600" b="1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cs-CZ" sz="1600" b="1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cs-CZ" sz="16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Hodnocení vědeckých výsledků</a:t>
            </a:r>
          </a:p>
          <a:p>
            <a:pPr marL="0" indent="0" fontAlgn="base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sz="1400" b="1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buNone/>
              <a:defRPr/>
            </a:pPr>
            <a:r>
              <a:rPr lang="cs-CZ" sz="1400" dirty="0">
                <a:latin typeface="Usual"/>
              </a:rPr>
              <a:t>Hodnocení FPF Mezinárodním hodnotícím panelem podle Metodiky 17+</a:t>
            </a:r>
            <a:r>
              <a:rPr lang="cs-CZ" sz="14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endParaRPr lang="cs-CZ" sz="1400" dirty="0">
              <a:latin typeface="Usual"/>
            </a:endParaRPr>
          </a:p>
          <a:p>
            <a:pPr marL="0" indent="0">
              <a:buNone/>
            </a:pPr>
            <a:r>
              <a:rPr lang="cs-CZ" sz="1400" dirty="0">
                <a:latin typeface="Usual"/>
              </a:rPr>
              <a:t>Vnitřní hodnocení tvůrčí činnosti jednotlivých pracovišť (ústavů, institutu, výzkumných center)</a:t>
            </a:r>
          </a:p>
          <a:p>
            <a:pPr marL="0" indent="0">
              <a:buNone/>
            </a:pPr>
            <a:endParaRPr lang="cs-CZ" sz="1400" dirty="0">
              <a:latin typeface="Usual"/>
            </a:endParaRPr>
          </a:p>
          <a:p>
            <a:pPr marL="0" indent="0">
              <a:buNone/>
            </a:pPr>
            <a:r>
              <a:rPr lang="cs-CZ" sz="1400" dirty="0">
                <a:latin typeface="Usual"/>
              </a:rPr>
              <a:t>Evaluace tvůrčí činnosti akademických pracovníků</a:t>
            </a:r>
            <a:endParaRPr lang="cs-CZ" sz="1400" i="1" dirty="0">
              <a:solidFill>
                <a:srgbClr val="FF0000"/>
              </a:solidFill>
              <a:latin typeface="Usual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3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sz="2000" dirty="0">
                <a:latin typeface="Usual"/>
              </a:rPr>
              <a:t>V. VĚDA A ZAHRANIČNÍ STYKY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23528" y="771550"/>
            <a:ext cx="8064896" cy="39604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cs-CZ" sz="16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Hodnocení vědeckých výsledků</a:t>
            </a:r>
          </a:p>
          <a:p>
            <a:pPr marL="0" indent="0" fontAlgn="base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sz="1400" b="1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buNone/>
              <a:defRPr/>
            </a:pPr>
            <a:r>
              <a:rPr lang="cs-CZ" sz="14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Seznam výsledků dle Metodiky 17+ odeslaných do RIV v roce 2021 (MŠMT, GAČR, MK ČR)</a:t>
            </a:r>
          </a:p>
          <a:p>
            <a:pPr marL="0" indent="0" fontAlgn="base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sz="1400" b="1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sz="1400" b="1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sz="14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Druh výsledku                         	                                 Počet výsledků   </a:t>
            </a: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                   </a:t>
            </a:r>
          </a:p>
          <a:p>
            <a:pPr marL="0" indent="0" fontAlgn="base">
              <a:spcBef>
                <a:spcPct val="0"/>
              </a:spcBef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B (kniha) 					13		</a:t>
            </a:r>
          </a:p>
          <a:p>
            <a:pPr marL="0" indent="0" fontAlgn="base">
              <a:spcBef>
                <a:spcPct val="0"/>
              </a:spcBef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D (článek ve sborníku)				39</a:t>
            </a:r>
          </a:p>
          <a:p>
            <a:pPr marL="0" indent="0" fontAlgn="base">
              <a:spcBef>
                <a:spcPct val="0"/>
              </a:spcBef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C (kapitola v knize) 				34 		</a:t>
            </a:r>
          </a:p>
          <a:p>
            <a:pPr marL="0" indent="0" fontAlgn="base">
              <a:spcBef>
                <a:spcPct val="0"/>
              </a:spcBef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J (článek v časopise) 				58</a:t>
            </a:r>
          </a:p>
          <a:p>
            <a:pPr marL="0" indent="0" fontAlgn="base">
              <a:spcBef>
                <a:spcPct val="0"/>
              </a:spcBef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M (uspořádání konference)			  7</a:t>
            </a:r>
          </a:p>
          <a:p>
            <a:pPr marL="0" indent="0" fontAlgn="base">
              <a:spcBef>
                <a:spcPct val="0"/>
              </a:spcBef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W (uspořádání workshopu)			  2</a:t>
            </a:r>
          </a:p>
          <a:p>
            <a:pPr marL="0" indent="0" fontAlgn="base">
              <a:spcBef>
                <a:spcPct val="0"/>
              </a:spcBef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O (ostatní)					  9</a:t>
            </a:r>
          </a:p>
          <a:p>
            <a:pPr marL="0" indent="0" fontAlgn="base">
              <a:spcBef>
                <a:spcPct val="0"/>
              </a:spcBef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N (certifikované mapy)				  2</a:t>
            </a:r>
          </a:p>
          <a:p>
            <a:pPr marL="0" indent="0" fontAlgn="base">
              <a:spcBef>
                <a:spcPct val="0"/>
              </a:spcBef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_________________________________________________________________</a:t>
            </a:r>
          </a:p>
          <a:p>
            <a:pPr marL="0" indent="0" fontAlgn="base">
              <a:spcBef>
                <a:spcPct val="0"/>
              </a:spcBef>
              <a:buNone/>
              <a:defRPr/>
            </a:pPr>
            <a:r>
              <a:rPr lang="cs-CZ" sz="14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Celkem 					164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cs-CZ" sz="1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95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sz="2000" dirty="0">
                <a:latin typeface="Usual"/>
              </a:rPr>
              <a:t>V. VĚDA A ZAHRANIČNÍ STYKY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E0FF4BDB-ECCC-4BF2-96D0-1B44848B50CA}"/>
              </a:ext>
            </a:extLst>
          </p:cNvPr>
          <p:cNvSpPr txBox="1">
            <a:spLocks/>
          </p:cNvSpPr>
          <p:nvPr/>
        </p:nvSpPr>
        <p:spPr>
          <a:xfrm>
            <a:off x="323528" y="843558"/>
            <a:ext cx="8064896" cy="50770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cs-CZ" sz="16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Hodnocení tvůrčích aktivit (RUV)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cs-CZ" sz="1600" u="sng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sz="1400" i="1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400" i="1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sz="1400" i="1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31BED6C1-A886-48C8-9923-3B36ABC92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378015"/>
              </p:ext>
            </p:extLst>
          </p:nvPr>
        </p:nvGraphicFramePr>
        <p:xfrm>
          <a:off x="395536" y="1644650"/>
          <a:ext cx="734481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80300084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012576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722597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9650113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65254654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87033481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91720734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7848730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1400" dirty="0">
                        <a:solidFill>
                          <a:srgbClr val="395990"/>
                        </a:solidFill>
                        <a:latin typeface="Usu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rgbClr val="395990"/>
                          </a:solidFill>
                          <a:latin typeface="Usual"/>
                        </a:rPr>
                        <a:t>2014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rgbClr val="395990"/>
                          </a:solidFill>
                          <a:latin typeface="Usual"/>
                        </a:rPr>
                        <a:t>2015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rgbClr val="395990"/>
                          </a:solidFill>
                          <a:latin typeface="Usual"/>
                        </a:rPr>
                        <a:t>2016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rgbClr val="395990"/>
                          </a:solidFill>
                          <a:latin typeface="Usual"/>
                        </a:rPr>
                        <a:t>2017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rgbClr val="395990"/>
                          </a:solidFill>
                          <a:latin typeface="Usual"/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rgbClr val="395990"/>
                          </a:solidFill>
                          <a:latin typeface="Usual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rgbClr val="395990"/>
                          </a:solidFill>
                          <a:latin typeface="Usual"/>
                        </a:rPr>
                        <a:t>celkem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354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395990"/>
                          </a:solidFill>
                          <a:latin typeface="Usual"/>
                        </a:rPr>
                        <a:t>ITF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rgbClr val="395990"/>
                          </a:solidFill>
                          <a:latin typeface="Usual"/>
                          <a:cs typeface="Calibri" panose="020F0502020204030204" pitchFamily="34" charset="0"/>
                        </a:rPr>
                        <a:t>3381,00</a:t>
                      </a:r>
                      <a:endParaRPr lang="cs-CZ" sz="1400" dirty="0">
                        <a:solidFill>
                          <a:srgbClr val="395990"/>
                        </a:solidFill>
                        <a:latin typeface="Usu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rgbClr val="395990"/>
                          </a:solidFill>
                          <a:latin typeface="Usual"/>
                          <a:cs typeface="Calibri" panose="020F0502020204030204" pitchFamily="34" charset="0"/>
                        </a:rPr>
                        <a:t>3950,90</a:t>
                      </a:r>
                      <a:endParaRPr lang="cs-CZ" sz="1400" dirty="0">
                        <a:solidFill>
                          <a:srgbClr val="395990"/>
                        </a:solidFill>
                        <a:latin typeface="Usu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rgbClr val="395990"/>
                          </a:solidFill>
                          <a:latin typeface="Usual"/>
                          <a:cs typeface="Calibri" panose="020F0502020204030204" pitchFamily="34" charset="0"/>
                        </a:rPr>
                        <a:t>4284,00</a:t>
                      </a:r>
                      <a:endParaRPr lang="cs-CZ" sz="1400" dirty="0">
                        <a:solidFill>
                          <a:srgbClr val="395990"/>
                        </a:solidFill>
                        <a:latin typeface="Usu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rgbClr val="395990"/>
                          </a:solidFill>
                          <a:latin typeface="Usual"/>
                          <a:cs typeface="Calibri" panose="020F0502020204030204" pitchFamily="34" charset="0"/>
                        </a:rPr>
                        <a:t>2670,80</a:t>
                      </a:r>
                      <a:endParaRPr lang="cs-CZ" sz="1400" dirty="0">
                        <a:solidFill>
                          <a:srgbClr val="395990"/>
                        </a:solidFill>
                        <a:latin typeface="Usu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rgbClr val="395990"/>
                          </a:solidFill>
                          <a:latin typeface="Usual"/>
                          <a:cs typeface="Calibri" panose="020F0502020204030204" pitchFamily="34" charset="0"/>
                        </a:rPr>
                        <a:t>3057,50</a:t>
                      </a:r>
                      <a:endParaRPr lang="cs-CZ" sz="1400" dirty="0">
                        <a:solidFill>
                          <a:srgbClr val="395990"/>
                        </a:solidFill>
                        <a:latin typeface="Usu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rgbClr val="395990"/>
                          </a:solidFill>
                          <a:latin typeface="Usual"/>
                          <a:cs typeface="Calibri" panose="020F0502020204030204" pitchFamily="34" charset="0"/>
                        </a:rPr>
                        <a:t>3134,95</a:t>
                      </a:r>
                      <a:endParaRPr lang="cs-CZ" sz="1400" dirty="0">
                        <a:solidFill>
                          <a:srgbClr val="395990"/>
                        </a:solidFill>
                        <a:latin typeface="Usu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rgbClr val="395990"/>
                          </a:solidFill>
                          <a:latin typeface="Usual"/>
                          <a:cs typeface="Calibri" panose="020F0502020204030204" pitchFamily="34" charset="0"/>
                        </a:rPr>
                        <a:t>17098,15</a:t>
                      </a:r>
                      <a:endParaRPr lang="cs-CZ" sz="1400" dirty="0">
                        <a:solidFill>
                          <a:srgbClr val="395990"/>
                        </a:solidFill>
                        <a:latin typeface="Usu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689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395990"/>
                          </a:solidFill>
                          <a:latin typeface="Usual"/>
                        </a:rPr>
                        <a:t>ÚBK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rgbClr val="395990"/>
                          </a:solidFill>
                          <a:latin typeface="Usual"/>
                          <a:cs typeface="Calibri" panose="020F0502020204030204" pitchFamily="34" charset="0"/>
                        </a:rPr>
                        <a:t>173,00</a:t>
                      </a:r>
                      <a:endParaRPr lang="cs-CZ" sz="1400" dirty="0">
                        <a:solidFill>
                          <a:srgbClr val="395990"/>
                        </a:solidFill>
                        <a:latin typeface="Usu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rgbClr val="395990"/>
                          </a:solidFill>
                          <a:latin typeface="Usual"/>
                          <a:cs typeface="Calibri" panose="020F0502020204030204" pitchFamily="34" charset="0"/>
                        </a:rPr>
                        <a:t>109,00</a:t>
                      </a:r>
                      <a:endParaRPr lang="cs-CZ" sz="1400" dirty="0">
                        <a:solidFill>
                          <a:srgbClr val="395990"/>
                        </a:solidFill>
                        <a:latin typeface="Usu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rgbClr val="395990"/>
                          </a:solidFill>
                          <a:latin typeface="Usual"/>
                          <a:cs typeface="Calibri" panose="020F0502020204030204" pitchFamily="34" charset="0"/>
                        </a:rPr>
                        <a:t>73,00</a:t>
                      </a:r>
                      <a:endParaRPr lang="cs-CZ" sz="1400" dirty="0">
                        <a:solidFill>
                          <a:srgbClr val="395990"/>
                        </a:solidFill>
                        <a:latin typeface="Usu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rgbClr val="395990"/>
                          </a:solidFill>
                          <a:latin typeface="Usual"/>
                          <a:cs typeface="Calibri" panose="020F0502020204030204" pitchFamily="34" charset="0"/>
                        </a:rPr>
                        <a:t>596,00</a:t>
                      </a:r>
                      <a:endParaRPr lang="cs-CZ" sz="1400" dirty="0">
                        <a:solidFill>
                          <a:srgbClr val="395990"/>
                        </a:solidFill>
                        <a:latin typeface="Usu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rgbClr val="395990"/>
                          </a:solidFill>
                          <a:latin typeface="Usual"/>
                          <a:cs typeface="Calibri" panose="020F0502020204030204" pitchFamily="34" charset="0"/>
                        </a:rPr>
                        <a:t>651,00</a:t>
                      </a:r>
                      <a:endParaRPr lang="cs-CZ" sz="1400" dirty="0">
                        <a:solidFill>
                          <a:srgbClr val="395990"/>
                        </a:solidFill>
                        <a:latin typeface="Usu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rgbClr val="395990"/>
                          </a:solidFill>
                          <a:latin typeface="Usual"/>
                          <a:cs typeface="Calibri" panose="020F0502020204030204" pitchFamily="34" charset="0"/>
                        </a:rPr>
                        <a:t>483,55</a:t>
                      </a:r>
                      <a:endParaRPr lang="cs-CZ" sz="1400" dirty="0">
                        <a:solidFill>
                          <a:srgbClr val="395990"/>
                        </a:solidFill>
                        <a:latin typeface="Usu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rgbClr val="395990"/>
                          </a:solidFill>
                          <a:latin typeface="Usual"/>
                          <a:cs typeface="Calibri" panose="020F0502020204030204" pitchFamily="34" charset="0"/>
                        </a:rPr>
                        <a:t>1913,05</a:t>
                      </a:r>
                      <a:endParaRPr lang="cs-CZ" sz="1400" dirty="0">
                        <a:solidFill>
                          <a:srgbClr val="395990"/>
                        </a:solidFill>
                        <a:latin typeface="Usu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291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395990"/>
                          </a:solidFill>
                          <a:latin typeface="Usual"/>
                        </a:rPr>
                        <a:t>Jiné*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rgbClr val="395990"/>
                          </a:solidFill>
                          <a:latin typeface="Usual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rgbClr val="395990"/>
                          </a:solidFill>
                          <a:latin typeface="Usual"/>
                          <a:cs typeface="Calibri" panose="020F0502020204030204" pitchFamily="34" charset="0"/>
                        </a:rPr>
                        <a:t>37,60</a:t>
                      </a:r>
                      <a:endParaRPr lang="cs-CZ" sz="1400" dirty="0">
                        <a:solidFill>
                          <a:srgbClr val="395990"/>
                        </a:solidFill>
                        <a:latin typeface="Usu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rgbClr val="395990"/>
                          </a:solidFill>
                          <a:latin typeface="Usual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rgbClr val="395990"/>
                          </a:solidFill>
                          <a:latin typeface="Usual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rgbClr val="395990"/>
                          </a:solidFill>
                          <a:latin typeface="Usual"/>
                          <a:cs typeface="Calibri" panose="020F0502020204030204" pitchFamily="34" charset="0"/>
                        </a:rPr>
                        <a:t>193,00</a:t>
                      </a:r>
                      <a:endParaRPr lang="cs-CZ" sz="1400" dirty="0">
                        <a:solidFill>
                          <a:srgbClr val="395990"/>
                        </a:solidFill>
                        <a:latin typeface="Usu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rgbClr val="395990"/>
                          </a:solidFill>
                          <a:latin typeface="Usual"/>
                          <a:cs typeface="Calibri" panose="020F0502020204030204" pitchFamily="34" charset="0"/>
                        </a:rPr>
                        <a:t>58,80</a:t>
                      </a:r>
                      <a:endParaRPr lang="cs-CZ" sz="1400" dirty="0">
                        <a:solidFill>
                          <a:srgbClr val="395990"/>
                        </a:solidFill>
                        <a:latin typeface="Usu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rgbClr val="395990"/>
                          </a:solidFill>
                          <a:latin typeface="Usual"/>
                          <a:cs typeface="Calibri" panose="020F0502020204030204" pitchFamily="34" charset="0"/>
                        </a:rPr>
                        <a:t>289,40</a:t>
                      </a:r>
                      <a:endParaRPr lang="cs-CZ" sz="1400" dirty="0">
                        <a:solidFill>
                          <a:srgbClr val="395990"/>
                        </a:solidFill>
                        <a:latin typeface="Usu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886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b="1" dirty="0">
                          <a:solidFill>
                            <a:srgbClr val="395990"/>
                          </a:solidFill>
                          <a:latin typeface="Usual"/>
                        </a:rPr>
                        <a:t>Celkem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>
                          <a:solidFill>
                            <a:srgbClr val="395990"/>
                          </a:solidFill>
                          <a:latin typeface="Usual"/>
                          <a:cs typeface="Calibri" panose="020F0502020204030204" pitchFamily="34" charset="0"/>
                        </a:rPr>
                        <a:t>3554,00</a:t>
                      </a:r>
                      <a:endParaRPr lang="cs-CZ" sz="1400" dirty="0">
                        <a:solidFill>
                          <a:srgbClr val="395990"/>
                        </a:solidFill>
                        <a:latin typeface="Usu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>
                          <a:solidFill>
                            <a:srgbClr val="395990"/>
                          </a:solidFill>
                          <a:latin typeface="Usual"/>
                          <a:cs typeface="Calibri" panose="020F0502020204030204" pitchFamily="34" charset="0"/>
                        </a:rPr>
                        <a:t>4097,50</a:t>
                      </a:r>
                      <a:endParaRPr lang="cs-CZ" sz="1400" dirty="0">
                        <a:solidFill>
                          <a:srgbClr val="395990"/>
                        </a:solidFill>
                        <a:latin typeface="Usu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>
                          <a:solidFill>
                            <a:srgbClr val="395990"/>
                          </a:solidFill>
                          <a:latin typeface="Usual"/>
                          <a:cs typeface="Calibri" panose="020F0502020204030204" pitchFamily="34" charset="0"/>
                        </a:rPr>
                        <a:t>4357,00</a:t>
                      </a:r>
                      <a:endParaRPr lang="cs-CZ" sz="1400" dirty="0">
                        <a:solidFill>
                          <a:srgbClr val="395990"/>
                        </a:solidFill>
                        <a:latin typeface="Usu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>
                          <a:solidFill>
                            <a:srgbClr val="395990"/>
                          </a:solidFill>
                          <a:latin typeface="Usual"/>
                          <a:cs typeface="Calibri" panose="020F0502020204030204" pitchFamily="34" charset="0"/>
                        </a:rPr>
                        <a:t>3266,80</a:t>
                      </a:r>
                      <a:endParaRPr lang="cs-CZ" sz="1400" dirty="0">
                        <a:solidFill>
                          <a:srgbClr val="395990"/>
                        </a:solidFill>
                        <a:latin typeface="Usu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>
                          <a:solidFill>
                            <a:srgbClr val="395990"/>
                          </a:solidFill>
                          <a:latin typeface="Usual"/>
                          <a:cs typeface="Calibri" panose="020F0502020204030204" pitchFamily="34" charset="0"/>
                        </a:rPr>
                        <a:t>3901,50</a:t>
                      </a:r>
                      <a:endParaRPr lang="cs-CZ" sz="1400" dirty="0">
                        <a:solidFill>
                          <a:srgbClr val="395990"/>
                        </a:solidFill>
                        <a:latin typeface="Usu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>
                          <a:solidFill>
                            <a:srgbClr val="395990"/>
                          </a:solidFill>
                          <a:latin typeface="Usual"/>
                          <a:cs typeface="Calibri" panose="020F0502020204030204" pitchFamily="34" charset="0"/>
                        </a:rPr>
                        <a:t>3677,30</a:t>
                      </a:r>
                      <a:endParaRPr lang="cs-CZ" sz="1400" dirty="0">
                        <a:solidFill>
                          <a:srgbClr val="395990"/>
                        </a:solidFill>
                        <a:latin typeface="Usu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>
                          <a:solidFill>
                            <a:srgbClr val="395990"/>
                          </a:solidFill>
                          <a:latin typeface="Usual"/>
                          <a:cs typeface="Calibri" panose="020F0502020204030204" pitchFamily="34" charset="0"/>
                        </a:rPr>
                        <a:t>19300,60</a:t>
                      </a:r>
                      <a:endParaRPr lang="cs-CZ" sz="1400" dirty="0">
                        <a:solidFill>
                          <a:srgbClr val="395990"/>
                        </a:solidFill>
                        <a:latin typeface="Usu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470929"/>
                  </a:ext>
                </a:extLst>
              </a:tr>
            </a:tbl>
          </a:graphicData>
        </a:graphic>
      </p:graphicFrame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0E948429-D029-407E-8357-A862F07784C1}"/>
              </a:ext>
            </a:extLst>
          </p:cNvPr>
          <p:cNvSpPr txBox="1">
            <a:spLocks/>
          </p:cNvSpPr>
          <p:nvPr/>
        </p:nvSpPr>
        <p:spPr>
          <a:xfrm>
            <a:off x="397929" y="3651870"/>
            <a:ext cx="8064896" cy="7200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* </a:t>
            </a:r>
            <a:r>
              <a:rPr lang="cs-CZ" sz="1400" i="1" dirty="0">
                <a:solidFill>
                  <a:srgbClr val="395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děkanát, ÚF</a:t>
            </a:r>
            <a:endParaRPr lang="cs-CZ" sz="1400" u="sng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sz="1400" i="1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400" i="1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sz="1400" i="1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069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43558"/>
            <a:ext cx="7416824" cy="396044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 algn="just" fontAlgn="base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sz="14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Významná ocenění za vědeckou a uměleckou činnost v roce 2020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cs-CZ" sz="1100" b="1" dirty="0" err="1">
                <a:latin typeface="Usual"/>
              </a:rPr>
              <a:t>MgA</a:t>
            </a:r>
            <a:r>
              <a:rPr lang="cs-CZ" sz="1100" b="1" dirty="0">
                <a:latin typeface="Usual"/>
              </a:rPr>
              <a:t>. Mariusz </a:t>
            </a:r>
            <a:r>
              <a:rPr lang="cs-CZ" sz="1100" b="1" dirty="0" err="1">
                <a:latin typeface="Usual"/>
              </a:rPr>
              <a:t>Forecki</a:t>
            </a:r>
            <a:r>
              <a:rPr lang="cs-CZ" sz="1100" dirty="0">
                <a:latin typeface="Usual"/>
              </a:rPr>
              <a:t> (doktorand ITF) prestižní cena kniha roku Grand </a:t>
            </a:r>
            <a:r>
              <a:rPr lang="cs-CZ" sz="1100" dirty="0" err="1">
                <a:latin typeface="Usual"/>
              </a:rPr>
              <a:t>Press</a:t>
            </a:r>
            <a:r>
              <a:rPr lang="cs-CZ" sz="1100" dirty="0">
                <a:latin typeface="Usual"/>
              </a:rPr>
              <a:t> </a:t>
            </a:r>
            <a:r>
              <a:rPr lang="cs-CZ" sz="1100" dirty="0" err="1">
                <a:latin typeface="Usual"/>
              </a:rPr>
              <a:t>Photo</a:t>
            </a:r>
            <a:r>
              <a:rPr lang="cs-CZ" sz="1100" dirty="0">
                <a:latin typeface="Usual"/>
              </a:rPr>
              <a:t> za fotografickou knihu </a:t>
            </a:r>
            <a:r>
              <a:rPr lang="cs-CZ" sz="1100" dirty="0" err="1">
                <a:latin typeface="Usual"/>
              </a:rPr>
              <a:t>Mechanizm</a:t>
            </a:r>
            <a:r>
              <a:rPr lang="cs-CZ" sz="1100" dirty="0">
                <a:latin typeface="Usual"/>
              </a:rPr>
              <a:t> v soutěži </a:t>
            </a:r>
            <a:r>
              <a:rPr lang="cs-CZ" sz="1100" dirty="0" err="1">
                <a:latin typeface="Usual"/>
              </a:rPr>
              <a:t>Pictures</a:t>
            </a:r>
            <a:r>
              <a:rPr lang="cs-CZ" sz="1100" dirty="0">
                <a:latin typeface="Usual"/>
              </a:rPr>
              <a:t> </a:t>
            </a:r>
            <a:r>
              <a:rPr lang="cs-CZ" sz="1100" dirty="0" err="1">
                <a:latin typeface="Usual"/>
              </a:rPr>
              <a:t>of</a:t>
            </a:r>
            <a:r>
              <a:rPr lang="cs-CZ" sz="1100" dirty="0">
                <a:latin typeface="Usual"/>
              </a:rPr>
              <a:t> </a:t>
            </a:r>
            <a:r>
              <a:rPr lang="cs-CZ" sz="1100" dirty="0" err="1">
                <a:latin typeface="Usual"/>
              </a:rPr>
              <a:t>the</a:t>
            </a:r>
            <a:r>
              <a:rPr lang="cs-CZ" sz="1100" dirty="0">
                <a:latin typeface="Usual"/>
              </a:rPr>
              <a:t> </a:t>
            </a:r>
            <a:r>
              <a:rPr lang="cs-CZ" sz="1100" dirty="0" err="1">
                <a:latin typeface="Usual"/>
              </a:rPr>
              <a:t>Year</a:t>
            </a:r>
            <a:r>
              <a:rPr lang="cs-CZ" sz="1100" dirty="0">
                <a:latin typeface="Usual"/>
              </a:rPr>
              <a:t> International 2019 a 2. místo v čtenářské soutěži </a:t>
            </a:r>
            <a:r>
              <a:rPr lang="cs-CZ" sz="1100" dirty="0" err="1">
                <a:latin typeface="Usual"/>
              </a:rPr>
              <a:t>Fotopolis</a:t>
            </a:r>
            <a:r>
              <a:rPr lang="cs-CZ" sz="1100" dirty="0">
                <a:latin typeface="Usual"/>
              </a:rPr>
              <a:t>. 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cs-CZ" sz="1100" b="1" dirty="0" err="1">
                <a:latin typeface="Usual"/>
              </a:rPr>
              <a:t>MgA</a:t>
            </a:r>
            <a:r>
              <a:rPr lang="cs-CZ" sz="1100" b="1" dirty="0">
                <a:latin typeface="Usual"/>
              </a:rPr>
              <a:t>. Mgr. Ondřej </a:t>
            </a:r>
            <a:r>
              <a:rPr lang="cs-CZ" sz="1100" b="1" dirty="0" err="1">
                <a:latin typeface="Usual"/>
              </a:rPr>
              <a:t>Durczak</a:t>
            </a:r>
            <a:r>
              <a:rPr lang="cs-CZ" sz="1100" dirty="0">
                <a:latin typeface="Usual"/>
              </a:rPr>
              <a:t> (doktorand ITF) nositel titulu Osobnost mladé české fotografie 2019 do 30 let udělené Asociací profesionálních fotografů ČR. 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cs-CZ" sz="1100" b="1" dirty="0" err="1">
                <a:latin typeface="Usual"/>
              </a:rPr>
              <a:t>BcA</a:t>
            </a:r>
            <a:r>
              <a:rPr lang="cs-CZ" sz="1100" b="1" dirty="0">
                <a:latin typeface="Usual"/>
              </a:rPr>
              <a:t>. Jana </a:t>
            </a:r>
            <a:r>
              <a:rPr lang="cs-CZ" sz="1100" b="1" dirty="0" err="1">
                <a:latin typeface="Usual"/>
              </a:rPr>
              <a:t>Habalová</a:t>
            </a:r>
            <a:r>
              <a:rPr lang="cs-CZ" sz="1100" dirty="0">
                <a:latin typeface="Usual"/>
              </a:rPr>
              <a:t> (studentka ITF) 3. místo v kategorii Osobnost mladé české fotografie 2019 do 30 let udělené Asociací profesionálních fotografů ČR. 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cs-CZ" sz="1100" b="1" dirty="0">
                <a:latin typeface="Usual"/>
              </a:rPr>
              <a:t>Studenti oboru Multimediální techniky a Mgr. Martin Petrásek </a:t>
            </a:r>
            <a:r>
              <a:rPr lang="cs-CZ" sz="1100" dirty="0">
                <a:latin typeface="Usual"/>
              </a:rPr>
              <a:t>(FPF) dokument Perkův dalekohled – Zvláštní uznání v rámci Ceny za nejlepší český a slovenský populárně-vědecký dokumentární film získané na Mezinárodním festivalu populárně-vědeckých filmů Academia Film Olomouc. 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cs-CZ" sz="1100" b="1" dirty="0">
                <a:latin typeface="Usual"/>
              </a:rPr>
              <a:t>Anna Pavlicová, Bc. Eva </a:t>
            </a:r>
            <a:r>
              <a:rPr lang="cs-CZ" sz="1100" b="1" dirty="0" err="1">
                <a:latin typeface="Usual"/>
              </a:rPr>
              <a:t>Gladkovová</a:t>
            </a:r>
            <a:r>
              <a:rPr lang="cs-CZ" sz="1100" b="1" dirty="0">
                <a:latin typeface="Usual"/>
              </a:rPr>
              <a:t> a Aleš Fišer</a:t>
            </a:r>
            <a:r>
              <a:rPr lang="cs-CZ" sz="1100" dirty="0">
                <a:latin typeface="Usual"/>
              </a:rPr>
              <a:t> (studenti FPF) zisk stříbrných medailí ve 2. ročníku Dopamin </a:t>
            </a:r>
            <a:r>
              <a:rPr lang="cs-CZ" sz="1100" dirty="0" err="1">
                <a:latin typeface="Usual"/>
              </a:rPr>
              <a:t>cupu</a:t>
            </a:r>
            <a:r>
              <a:rPr lang="cs-CZ" sz="1100" dirty="0">
                <a:latin typeface="Usual"/>
              </a:rPr>
              <a:t> ve </a:t>
            </a:r>
            <a:r>
              <a:rPr lang="cs-CZ" sz="1100" dirty="0" err="1">
                <a:latin typeface="Usual"/>
              </a:rPr>
              <a:t>streetballu</a:t>
            </a:r>
            <a:r>
              <a:rPr lang="cs-CZ" sz="1100" dirty="0">
                <a:latin typeface="Usual"/>
              </a:rPr>
              <a:t> 3 na 3 konaný pod hlavičkou Katedry tělesné výchovy Farmaceutické a Lékařské fakulty Univerzity Karlovy. 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cs-CZ" sz="1100" b="1" dirty="0" err="1">
                <a:latin typeface="Usual"/>
              </a:rPr>
              <a:t>MgA</a:t>
            </a:r>
            <a:r>
              <a:rPr lang="cs-CZ" sz="1100" b="1" dirty="0">
                <a:latin typeface="Usual"/>
              </a:rPr>
              <a:t>. Martina </a:t>
            </a:r>
            <a:r>
              <a:rPr lang="cs-CZ" sz="1100" b="1" dirty="0" err="1">
                <a:latin typeface="Usual"/>
              </a:rPr>
              <a:t>Kostelanská</a:t>
            </a:r>
            <a:r>
              <a:rPr lang="cs-CZ" sz="1100" dirty="0">
                <a:latin typeface="Usual"/>
              </a:rPr>
              <a:t> (absolventka FPF) nominace krátkometrážního film </a:t>
            </a:r>
            <a:r>
              <a:rPr lang="cs-CZ" sz="1100" dirty="0" err="1">
                <a:latin typeface="Usual"/>
              </a:rPr>
              <a:t>Muladhara</a:t>
            </a:r>
            <a:r>
              <a:rPr lang="cs-CZ" sz="1100" dirty="0">
                <a:latin typeface="Usual"/>
              </a:rPr>
              <a:t> v soutěžní sekci Fascinace: Exprmntl.cz 24. ročníku festivalu </a:t>
            </a:r>
            <a:r>
              <a:rPr lang="cs-CZ" sz="1100" dirty="0" err="1">
                <a:latin typeface="Usual"/>
              </a:rPr>
              <a:t>Ji.hlava</a:t>
            </a:r>
            <a:r>
              <a:rPr lang="cs-CZ" sz="1100" dirty="0">
                <a:latin typeface="Usual"/>
              </a:rPr>
              <a:t> 2020.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cs-CZ" sz="1100" b="1" dirty="0" err="1">
                <a:latin typeface="Usual"/>
              </a:rPr>
              <a:t>MgA</a:t>
            </a:r>
            <a:r>
              <a:rPr lang="cs-CZ" sz="1100" b="1" dirty="0">
                <a:latin typeface="Usual"/>
              </a:rPr>
              <a:t>. Roman Vondrouš</a:t>
            </a:r>
            <a:r>
              <a:rPr lang="cs-CZ" sz="1100" dirty="0">
                <a:latin typeface="Usual"/>
              </a:rPr>
              <a:t> (doktorand ITF) vítěz 26. ročníku soutěže Czech </a:t>
            </a:r>
            <a:r>
              <a:rPr lang="cs-CZ" sz="1100" dirty="0" err="1">
                <a:latin typeface="Usual"/>
              </a:rPr>
              <a:t>Press</a:t>
            </a:r>
            <a:r>
              <a:rPr lang="cs-CZ" sz="1100" dirty="0">
                <a:latin typeface="Usual"/>
              </a:rPr>
              <a:t> </a:t>
            </a:r>
            <a:r>
              <a:rPr lang="cs-CZ" sz="1100" dirty="0" err="1">
                <a:latin typeface="Usual"/>
              </a:rPr>
              <a:t>Photo</a:t>
            </a:r>
            <a:r>
              <a:rPr lang="cs-CZ" sz="1100" dirty="0">
                <a:latin typeface="Usual"/>
              </a:rPr>
              <a:t> 2020 (se snímkem muže procházejícího dezinfekční branou) a cena za nejlepší fotografii za měsíc říjen od společnosti Czech </a:t>
            </a:r>
            <a:r>
              <a:rPr lang="cs-CZ" sz="1100" dirty="0" err="1">
                <a:latin typeface="Usual"/>
              </a:rPr>
              <a:t>Photo</a:t>
            </a:r>
            <a:r>
              <a:rPr lang="cs-CZ" sz="1100" dirty="0">
                <a:latin typeface="Usual"/>
              </a:rPr>
              <a:t> (za fotografii zachycují pád koně při zdolávání Velkého Taxisova příkopu). </a:t>
            </a:r>
            <a:endParaRPr lang="cs-CZ" sz="1100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indent="0" algn="just" fontAlgn="base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cs-CZ" sz="1400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sz="1200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sz="2000" dirty="0">
                <a:latin typeface="Usual"/>
              </a:rPr>
              <a:t>V. VĚDA A ZAHRANIČNÍ STYKY</a:t>
            </a:r>
          </a:p>
        </p:txBody>
      </p:sp>
    </p:spTree>
    <p:extLst>
      <p:ext uri="{BB962C8B-B14F-4D97-AF65-F5344CB8AC3E}">
        <p14:creationId xmlns:p14="http://schemas.microsoft.com/office/powerpoint/2010/main" val="1235638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43558"/>
            <a:ext cx="7344816" cy="396044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 fontAlgn="base">
              <a:spcBef>
                <a:spcPct val="0"/>
              </a:spcBef>
              <a:spcAft>
                <a:spcPts val="1800"/>
              </a:spcAft>
              <a:buNone/>
              <a:defRPr/>
            </a:pPr>
            <a:r>
              <a:rPr lang="cs-CZ" sz="14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Významná ocenění za vědeckou a uměleckou činnost v roce 2021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1200" b="1" dirty="0">
                <a:latin typeface="Usual"/>
              </a:rPr>
              <a:t>Barbora Reichová</a:t>
            </a:r>
            <a:r>
              <a:rPr lang="cs-CZ" sz="1200" dirty="0">
                <a:latin typeface="Usual"/>
              </a:rPr>
              <a:t> (studentka 3. ročníku ITF) 3. místo v soutěži Czech </a:t>
            </a:r>
            <a:r>
              <a:rPr lang="cs-CZ" sz="1200" dirty="0" err="1">
                <a:latin typeface="Usual"/>
              </a:rPr>
              <a:t>Press</a:t>
            </a:r>
            <a:r>
              <a:rPr lang="cs-CZ" sz="1200" dirty="0">
                <a:latin typeface="Usual"/>
              </a:rPr>
              <a:t> </a:t>
            </a:r>
            <a:r>
              <a:rPr lang="cs-CZ" sz="1200" dirty="0" err="1">
                <a:latin typeface="Usual"/>
              </a:rPr>
              <a:t>Photo</a:t>
            </a:r>
            <a:r>
              <a:rPr lang="cs-CZ" sz="1200" dirty="0">
                <a:latin typeface="Usual"/>
              </a:rPr>
              <a:t> 2020 v kategorii Sport se svou sérií fotografií s názvem Nezlomní olympionici (v době </a:t>
            </a:r>
            <a:r>
              <a:rPr lang="cs-CZ" sz="1200" dirty="0" err="1">
                <a:latin typeface="Usual"/>
              </a:rPr>
              <a:t>koronaviru</a:t>
            </a:r>
            <a:r>
              <a:rPr lang="cs-CZ" sz="1200" dirty="0">
                <a:latin typeface="Usual"/>
              </a:rPr>
              <a:t>). 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1200" b="1" dirty="0" err="1">
                <a:latin typeface="Usual"/>
              </a:rPr>
              <a:t>MgA</a:t>
            </a:r>
            <a:r>
              <a:rPr lang="cs-CZ" sz="1200" b="1" dirty="0">
                <a:latin typeface="Usual"/>
              </a:rPr>
              <a:t>. Roman Vondrouš</a:t>
            </a:r>
            <a:r>
              <a:rPr lang="cs-CZ" sz="1200" dirty="0">
                <a:latin typeface="Usual"/>
              </a:rPr>
              <a:t> (doktorand ITF) 2. místo v kategorii </a:t>
            </a:r>
            <a:r>
              <a:rPr lang="cs-CZ" sz="1200" dirty="0" err="1">
                <a:latin typeface="Usual"/>
              </a:rPr>
              <a:t>Photo</a:t>
            </a:r>
            <a:r>
              <a:rPr lang="cs-CZ" sz="1200" dirty="0">
                <a:latin typeface="Usual"/>
              </a:rPr>
              <a:t> Portfolio soutěže </a:t>
            </a:r>
            <a:r>
              <a:rPr lang="cs-CZ" sz="1200" dirty="0" err="1">
                <a:latin typeface="Usual"/>
              </a:rPr>
              <a:t>Aips</a:t>
            </a:r>
            <a:r>
              <a:rPr lang="cs-CZ" sz="1200" dirty="0">
                <a:latin typeface="Usual"/>
              </a:rPr>
              <a:t> Sport Media </a:t>
            </a:r>
            <a:r>
              <a:rPr lang="cs-CZ" sz="1200" dirty="0" err="1">
                <a:latin typeface="Usual"/>
              </a:rPr>
              <a:t>Awards</a:t>
            </a:r>
            <a:r>
              <a:rPr lang="cs-CZ" sz="1200" dirty="0">
                <a:latin typeface="Usual"/>
              </a:rPr>
              <a:t> 2020 se sérií fotografií fanoušků klubu </a:t>
            </a:r>
            <a:r>
              <a:rPr lang="cs-CZ" sz="1200" dirty="0" err="1">
                <a:latin typeface="Usual"/>
              </a:rPr>
              <a:t>Bohemians</a:t>
            </a:r>
            <a:r>
              <a:rPr lang="cs-CZ" sz="1200" dirty="0">
                <a:latin typeface="Usual"/>
              </a:rPr>
              <a:t> Praha 1905 (v době </a:t>
            </a:r>
            <a:r>
              <a:rPr lang="cs-CZ" sz="1200" dirty="0" err="1">
                <a:latin typeface="Usual"/>
              </a:rPr>
              <a:t>koronaviru</a:t>
            </a:r>
            <a:r>
              <a:rPr lang="cs-CZ" sz="1200" dirty="0">
                <a:latin typeface="Usual"/>
              </a:rPr>
              <a:t>). 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1200" b="1" dirty="0">
                <a:latin typeface="Usual"/>
              </a:rPr>
              <a:t>Barbora Reichová</a:t>
            </a:r>
            <a:r>
              <a:rPr lang="cs-CZ" sz="1200" dirty="0">
                <a:latin typeface="Usual"/>
              </a:rPr>
              <a:t> (studentka 3. ročníku ITF) úzká nominace do celosvětově uznávané soutěže Sony </a:t>
            </a:r>
            <a:r>
              <a:rPr lang="cs-CZ" sz="1200" dirty="0" err="1">
                <a:latin typeface="Usual"/>
              </a:rPr>
              <a:t>World</a:t>
            </a:r>
            <a:r>
              <a:rPr lang="cs-CZ" sz="1200" dirty="0">
                <a:latin typeface="Usual"/>
              </a:rPr>
              <a:t> </a:t>
            </a:r>
            <a:r>
              <a:rPr lang="cs-CZ" sz="1200" dirty="0" err="1">
                <a:latin typeface="Usual"/>
              </a:rPr>
              <a:t>Photography</a:t>
            </a:r>
            <a:r>
              <a:rPr lang="cs-CZ" sz="1200" dirty="0">
                <a:latin typeface="Usual"/>
              </a:rPr>
              <a:t> </a:t>
            </a:r>
            <a:r>
              <a:rPr lang="cs-CZ" sz="1200" dirty="0" err="1">
                <a:latin typeface="Usual"/>
              </a:rPr>
              <a:t>Award</a:t>
            </a:r>
            <a:r>
              <a:rPr lang="cs-CZ" sz="1200" dirty="0">
                <a:latin typeface="Usual"/>
              </a:rPr>
              <a:t> se svou sérií fotografií s názvem Nezlomní olympionici (v době </a:t>
            </a:r>
            <a:r>
              <a:rPr lang="cs-CZ" sz="1200" dirty="0" err="1">
                <a:latin typeface="Usual"/>
              </a:rPr>
              <a:t>koronaviru</a:t>
            </a:r>
            <a:r>
              <a:rPr lang="cs-CZ" sz="1200" dirty="0">
                <a:latin typeface="Usual"/>
              </a:rPr>
              <a:t>). 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1200" b="1" dirty="0">
                <a:latin typeface="Usual"/>
              </a:rPr>
              <a:t>doc. PhDr. Libor Martinek, Ph.D.</a:t>
            </a:r>
            <a:r>
              <a:rPr lang="cs-CZ" sz="1200" dirty="0">
                <a:latin typeface="Usual"/>
              </a:rPr>
              <a:t> (pedagog ÚBK) udělení Bronzové medaile Za zásluhy o kulturu Gloria </a:t>
            </a:r>
            <a:r>
              <a:rPr lang="cs-CZ" sz="1200" dirty="0" err="1">
                <a:latin typeface="Usual"/>
              </a:rPr>
              <a:t>Arti</a:t>
            </a:r>
            <a:r>
              <a:rPr lang="cs-CZ" sz="1200" dirty="0">
                <a:latin typeface="Usual"/>
              </a:rPr>
              <a:t>  (</a:t>
            </a:r>
            <a:r>
              <a:rPr lang="cs-CZ" sz="1200" dirty="0" err="1">
                <a:latin typeface="Usual"/>
              </a:rPr>
              <a:t>Brązowy</a:t>
            </a:r>
            <a:r>
              <a:rPr lang="cs-CZ" sz="1200" dirty="0">
                <a:latin typeface="Usual"/>
              </a:rPr>
              <a:t> </a:t>
            </a:r>
            <a:r>
              <a:rPr lang="cs-CZ" sz="1200" dirty="0" err="1">
                <a:latin typeface="Usual"/>
              </a:rPr>
              <a:t>Medal</a:t>
            </a:r>
            <a:r>
              <a:rPr lang="cs-CZ" sz="1200" dirty="0">
                <a:latin typeface="Usual"/>
              </a:rPr>
              <a:t> </a:t>
            </a:r>
            <a:r>
              <a:rPr lang="cs-CZ" sz="1200" dirty="0" err="1">
                <a:latin typeface="Usual"/>
              </a:rPr>
              <a:t>Zasłużony</a:t>
            </a:r>
            <a:r>
              <a:rPr lang="cs-CZ" sz="1200" dirty="0">
                <a:latin typeface="Usual"/>
              </a:rPr>
              <a:t> </a:t>
            </a:r>
            <a:r>
              <a:rPr lang="cs-CZ" sz="1200" dirty="0" err="1">
                <a:latin typeface="Usual"/>
              </a:rPr>
              <a:t>Kulturze</a:t>
            </a:r>
            <a:r>
              <a:rPr lang="cs-CZ" sz="1200" dirty="0">
                <a:latin typeface="Usual"/>
              </a:rPr>
              <a:t> Gloria </a:t>
            </a:r>
            <a:r>
              <a:rPr lang="cs-CZ" sz="1200" dirty="0" err="1">
                <a:latin typeface="Usual"/>
              </a:rPr>
              <a:t>Artis</a:t>
            </a:r>
            <a:r>
              <a:rPr lang="cs-CZ" sz="1200" dirty="0">
                <a:latin typeface="Usual"/>
              </a:rPr>
              <a:t>) ministrem kultury, národního dědictví a sportu Polské republiky. </a:t>
            </a:r>
            <a:endParaRPr lang="cs-CZ" sz="1200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cs-CZ" sz="1400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sz="1200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sz="2000" dirty="0">
                <a:latin typeface="Usual"/>
              </a:rPr>
              <a:t>V. VĚDA A ZAHRANIČNÍ STYKY</a:t>
            </a:r>
          </a:p>
        </p:txBody>
      </p:sp>
    </p:spTree>
    <p:extLst>
      <p:ext uri="{BB962C8B-B14F-4D97-AF65-F5344CB8AC3E}">
        <p14:creationId xmlns:p14="http://schemas.microsoft.com/office/powerpoint/2010/main" val="1345711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sz="2000" dirty="0">
                <a:latin typeface="Usual"/>
              </a:rPr>
              <a:t>V. VĚDA A ZAHRANIČNÍ STYKY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7E9943FE-1ADC-4D3F-A0DF-F55D8BA51E6C}"/>
              </a:ext>
            </a:extLst>
          </p:cNvPr>
          <p:cNvSpPr txBox="1">
            <a:spLocks/>
          </p:cNvSpPr>
          <p:nvPr/>
        </p:nvSpPr>
        <p:spPr>
          <a:xfrm>
            <a:off x="323528" y="843558"/>
            <a:ext cx="8064896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cs-CZ" sz="1600" b="1" dirty="0">
                <a:solidFill>
                  <a:srgbClr val="395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Přehled projektů </a:t>
            </a:r>
            <a:r>
              <a:rPr lang="cs-CZ" sz="1600" b="1" dirty="0" err="1">
                <a:solidFill>
                  <a:srgbClr val="395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VaV</a:t>
            </a:r>
            <a:r>
              <a:rPr lang="cs-CZ" sz="1600" b="1" dirty="0">
                <a:solidFill>
                  <a:srgbClr val="395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řešených v roce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2020–2021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cs-CZ" sz="1400" dirty="0">
              <a:solidFill>
                <a:srgbClr val="3959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cs-CZ" sz="1400" b="1" dirty="0">
                <a:solidFill>
                  <a:srgbClr val="395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Projekty Grantové agentury ČR </a:t>
            </a:r>
            <a:r>
              <a:rPr lang="cs-CZ" sz="1400" dirty="0">
                <a:solidFill>
                  <a:srgbClr val="395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(GAČR)</a:t>
            </a:r>
            <a:r>
              <a:rPr lang="cs-CZ" sz="1400" b="1" dirty="0">
                <a:solidFill>
                  <a:srgbClr val="395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0" indent="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cs-CZ" sz="1400" b="1" dirty="0">
                <a:solidFill>
                  <a:srgbClr val="395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Technologická agentura ČR </a:t>
            </a:r>
            <a:r>
              <a:rPr lang="cs-CZ" sz="1400" dirty="0">
                <a:solidFill>
                  <a:srgbClr val="395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(TAČR) </a:t>
            </a:r>
            <a:r>
              <a:rPr lang="cs-CZ" sz="1400" b="1" dirty="0">
                <a:solidFill>
                  <a:srgbClr val="395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		</a:t>
            </a: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cs-CZ" sz="1400" b="1" dirty="0">
                <a:solidFill>
                  <a:srgbClr val="395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Projekty Ministerstva kultury ČR </a:t>
            </a:r>
            <a:r>
              <a:rPr lang="cs-CZ" sz="1400" dirty="0">
                <a:solidFill>
                  <a:srgbClr val="395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(MK ČR)</a:t>
            </a:r>
            <a:r>
              <a:rPr lang="cs-CZ" sz="1400" b="1" dirty="0">
                <a:solidFill>
                  <a:srgbClr val="395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	8</a:t>
            </a:r>
            <a:endParaRPr lang="cs-CZ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toho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na podporu aplikovaného výzkumu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experimentálního vývoje národní a kulturní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identity na léta 2016–2022 (NAKI II) </a:t>
            </a:r>
            <a:r>
              <a:rPr lang="cs-CZ" sz="1400" b="1" dirty="0">
                <a:solidFill>
                  <a:srgbClr val="395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Kulturní aktivity 		</a:t>
            </a: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Program Podpora profesionálních </a:t>
            </a:r>
          </a:p>
          <a:p>
            <a:pPr marL="0" indent="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kulturních aktivit vysílaných do zahraničí	</a:t>
            </a: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Projekty Ministerstva zahraničí ČR 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cs-CZ" sz="1400" b="1" dirty="0">
                <a:solidFill>
                  <a:srgbClr val="395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VISEGRAD FUND       		</a:t>
            </a: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cs-CZ" sz="1400" b="1" dirty="0">
                <a:solidFill>
                  <a:srgbClr val="395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Projekty Moravskoslezského kraje </a:t>
            </a:r>
            <a:r>
              <a:rPr lang="cs-CZ" sz="1400" dirty="0">
                <a:solidFill>
                  <a:srgbClr val="395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(MSK)</a:t>
            </a:r>
            <a:r>
              <a:rPr lang="cs-CZ" sz="1400" b="1" dirty="0">
                <a:solidFill>
                  <a:srgbClr val="395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	</a:t>
            </a: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cs-CZ" sz="1400" dirty="0">
              <a:solidFill>
                <a:srgbClr val="3959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cs-CZ" sz="1400" dirty="0">
              <a:solidFill>
                <a:srgbClr val="3959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cs-CZ" sz="1400" b="1" dirty="0">
              <a:solidFill>
                <a:srgbClr val="3959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cs-CZ" sz="1400" b="1" dirty="0">
              <a:solidFill>
                <a:srgbClr val="3959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cs-CZ" sz="1200" dirty="0">
              <a:solidFill>
                <a:srgbClr val="3959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cs-CZ" sz="1200" dirty="0">
              <a:solidFill>
                <a:srgbClr val="3959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cs-CZ" sz="1200" dirty="0">
              <a:solidFill>
                <a:srgbClr val="3959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cs-CZ" sz="1200" dirty="0">
              <a:solidFill>
                <a:srgbClr val="3959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728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771550"/>
            <a:ext cx="7632848" cy="396044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cs-CZ" sz="1600" b="1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sz="16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Mezinárodní spolupráce FPF v </a:t>
            </a:r>
            <a:r>
              <a:rPr lang="cs-CZ" sz="1600" b="1" dirty="0" err="1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ak</a:t>
            </a:r>
            <a:r>
              <a:rPr lang="cs-CZ" sz="16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. roce 2020/2021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sz="1200" b="1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sz="14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Výjezdy na studijní pobyt v rámci programu Erasmus+ za </a:t>
            </a:r>
            <a:r>
              <a:rPr lang="cs-CZ" sz="1400" b="1" dirty="0" err="1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ak</a:t>
            </a:r>
            <a:r>
              <a:rPr lang="cs-CZ" sz="14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. rok 2020/2021 (počty):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Studenti		7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Akademičtí pracovníci	2</a:t>
            </a:r>
            <a:endParaRPr lang="cs-CZ" sz="1400" b="1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sz="1400" b="1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sz="14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Příjezdy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Studenti		3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Akademičtí pracovníci	0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sz="1400" b="1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sz="14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Smlouvy o spolupráci se zahraničními institucemi na FPF (počet):	13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sz="14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Bilaterální smlouvy Erasmus+ na FPF (počet):			56 (4 nové)</a:t>
            </a:r>
            <a:endParaRPr lang="cs-CZ" sz="1400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sz="1400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cs-CZ" sz="1400" b="1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sz="1400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sz="1400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sz="2000" dirty="0">
                <a:latin typeface="Usual"/>
              </a:rPr>
              <a:t>V. VĚDA A ZAHRANIČNÍ STYKY</a:t>
            </a:r>
          </a:p>
        </p:txBody>
      </p:sp>
    </p:spTree>
    <p:extLst>
      <p:ext uri="{BB962C8B-B14F-4D97-AF65-F5344CB8AC3E}">
        <p14:creationId xmlns:p14="http://schemas.microsoft.com/office/powerpoint/2010/main" val="690756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752528" cy="507703"/>
          </a:xfrm>
        </p:spPr>
        <p:txBody>
          <a:bodyPr/>
          <a:lstStyle/>
          <a:p>
            <a:r>
              <a:rPr lang="cs-CZ" dirty="0">
                <a:latin typeface="Usual"/>
              </a:rPr>
              <a:t>V. VĚDA A ZAHRANIČNÍ STYKY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23528" y="915566"/>
            <a:ext cx="7632848" cy="381642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cs-CZ" sz="16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Internacionalizace univerzitního prostředí</a:t>
            </a:r>
          </a:p>
          <a:p>
            <a:pPr marL="0" indent="0" algn="just" fontAlgn="base">
              <a:spcBef>
                <a:spcPct val="0"/>
              </a:spcBef>
              <a:buNone/>
              <a:defRPr/>
            </a:pPr>
            <a:r>
              <a:rPr lang="cs-CZ" sz="14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Aktivity na podporu zkvalitnění zahraničních mobilit</a:t>
            </a:r>
          </a:p>
          <a:p>
            <a:pPr marL="0" indent="0" algn="just" fontAlgn="base">
              <a:spcBef>
                <a:spcPct val="0"/>
              </a:spcBef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Revize smluv se zahraničními partnery</a:t>
            </a:r>
          </a:p>
          <a:p>
            <a:pPr marL="0" indent="0" algn="just" fontAlgn="base">
              <a:spcBef>
                <a:spcPct val="0"/>
              </a:spcBef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5 x Workshop o možnostech studia v zahraničí</a:t>
            </a:r>
          </a:p>
          <a:p>
            <a:pPr marL="0" indent="0" algn="just" fontAlgn="base">
              <a:spcBef>
                <a:spcPct val="0"/>
              </a:spcBef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Informační brožura pro přijíždějící studenty v rámci programu Erasmus+ v anglickém jazyce</a:t>
            </a:r>
          </a:p>
          <a:p>
            <a:pPr marL="0" indent="0" algn="just" fontAlgn="base">
              <a:spcBef>
                <a:spcPct val="0"/>
              </a:spcBef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Příprava letáků propagujících zahraniční destinace v rámci programu Erasmus+</a:t>
            </a:r>
          </a:p>
          <a:p>
            <a:pPr marL="0" indent="0" algn="just" fontAlgn="base">
              <a:spcBef>
                <a:spcPct val="0"/>
              </a:spcBef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Příprava anglických webových stránek</a:t>
            </a:r>
          </a:p>
          <a:p>
            <a:pPr marL="0" indent="0" algn="just" fontAlgn="base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Zavedení systému sledování zpětné vazby z účasti na mezinárodních mobilitách</a:t>
            </a:r>
          </a:p>
          <a:p>
            <a:pPr marL="0" indent="0" algn="just" fontAlgn="base">
              <a:spcBef>
                <a:spcPct val="0"/>
              </a:spcBef>
              <a:buNone/>
              <a:defRPr/>
            </a:pPr>
            <a:r>
              <a:rPr lang="cs-CZ" sz="14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Aktivity vedoucí k internacionalizaci univerzitního prostředí</a:t>
            </a:r>
          </a:p>
          <a:p>
            <a:pPr marL="0" indent="0" algn="just" fontAlgn="base">
              <a:spcBef>
                <a:spcPct val="0"/>
              </a:spcBef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Překlad stěžejních dokumentů pro zahraniční studenty a zahraniční akademické pracovníky do AJ</a:t>
            </a:r>
          </a:p>
          <a:p>
            <a:pPr marL="0" indent="0" algn="just" fontAlgn="base">
              <a:spcBef>
                <a:spcPct val="0"/>
              </a:spcBef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Realizace jazykových kurzů pro akademické i neakademické pracovníky</a:t>
            </a:r>
          </a:p>
          <a:p>
            <a:pPr marL="0" indent="0" algn="just" fontAlgn="base">
              <a:spcBef>
                <a:spcPct val="0"/>
              </a:spcBef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Zlepšení technického vybavení učeben pro online komunikaci se zahraničím</a:t>
            </a:r>
          </a:p>
          <a:p>
            <a:pPr marL="0" indent="0" algn="just" fontAlgn="base">
              <a:spcBef>
                <a:spcPct val="0"/>
              </a:spcBef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Školení ústavních koordinátorů programu Erasmus+ pro práci v </a:t>
            </a:r>
            <a:r>
              <a:rPr lang="cs-CZ" sz="1400" dirty="0" err="1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mobilitním</a:t>
            </a: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 systému ISOIS</a:t>
            </a:r>
          </a:p>
          <a:p>
            <a:pPr marL="0" indent="0" algn="just" fontAlgn="base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Transformace mezinárodních aktivit do online prostředí</a:t>
            </a:r>
          </a:p>
          <a:p>
            <a:pPr marL="457200" lvl="1" indent="0" algn="just" fontAlgn="base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sz="10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	</a:t>
            </a:r>
          </a:p>
          <a:p>
            <a:pPr marL="457200" lvl="1" indent="0" algn="just" fontAlgn="base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sz="10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	</a:t>
            </a:r>
          </a:p>
          <a:p>
            <a:pPr marL="0" indent="0" algn="just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cs-CZ" sz="1400" b="1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cs-CZ" sz="1400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cs-CZ" sz="1400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894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752528" cy="507703"/>
          </a:xfrm>
        </p:spPr>
        <p:txBody>
          <a:bodyPr/>
          <a:lstStyle/>
          <a:p>
            <a:r>
              <a:rPr lang="cs-CZ" dirty="0">
                <a:latin typeface="Usual" panose="020B0603030403020204"/>
              </a:rPr>
              <a:t>V. VĚDA A ZAHRANIČNÍ STYKY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251520" y="689871"/>
            <a:ext cx="7632848" cy="396044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cs-CZ" sz="1400" dirty="0">
              <a:solidFill>
                <a:srgbClr val="3959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buNone/>
              <a:defRPr/>
            </a:pPr>
            <a:endParaRPr lang="cs-CZ" sz="1400" b="1" dirty="0">
              <a:solidFill>
                <a:srgbClr val="3959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buNone/>
              <a:defRPr/>
            </a:pPr>
            <a:endParaRPr lang="cs-CZ" sz="1400" b="1" dirty="0">
              <a:solidFill>
                <a:srgbClr val="3959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buNone/>
              <a:defRPr/>
            </a:pPr>
            <a:r>
              <a:rPr lang="cs-CZ" sz="1400" b="1" dirty="0">
                <a:solidFill>
                  <a:srgbClr val="395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Aktivity vedoucí ke zkvalitnění komunikace v rámci internacionalizace</a:t>
            </a:r>
          </a:p>
          <a:p>
            <a:pPr marL="0" indent="0" fontAlgn="base">
              <a:spcBef>
                <a:spcPct val="0"/>
              </a:spcBef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Zavedení </a:t>
            </a:r>
            <a:r>
              <a:rPr lang="cs-CZ" sz="1400" dirty="0" err="1">
                <a:solidFill>
                  <a:srgbClr val="395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mobilitního</a:t>
            </a:r>
            <a:r>
              <a:rPr lang="cs-CZ" sz="1400" dirty="0">
                <a:solidFill>
                  <a:srgbClr val="395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systému pro správu zahraničních mobilit (ISOIS)</a:t>
            </a:r>
          </a:p>
          <a:p>
            <a:pPr marL="0" indent="0" fontAlgn="base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Implementace iniciativy Erasmus </a:t>
            </a:r>
            <a:r>
              <a:rPr lang="cs-CZ" sz="1400" dirty="0" err="1">
                <a:solidFill>
                  <a:srgbClr val="395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</a:t>
            </a:r>
            <a:r>
              <a:rPr lang="cs-CZ" sz="1400" dirty="0">
                <a:solidFill>
                  <a:srgbClr val="395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 err="1">
                <a:solidFill>
                  <a:srgbClr val="395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Paper</a:t>
            </a:r>
            <a:endParaRPr lang="cs-CZ" sz="1400" dirty="0">
              <a:solidFill>
                <a:srgbClr val="3959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buNone/>
              <a:defRPr/>
            </a:pPr>
            <a:endParaRPr lang="cs-CZ" sz="1400" b="1" dirty="0">
              <a:solidFill>
                <a:srgbClr val="3959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buNone/>
              <a:defRPr/>
            </a:pPr>
            <a:r>
              <a:rPr lang="cs-CZ" sz="1400" b="1" dirty="0">
                <a:solidFill>
                  <a:srgbClr val="395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Výsledkem aktivit vedoucích k podpoře internacionalizace univerzitního prostředí</a:t>
            </a:r>
          </a:p>
          <a:p>
            <a:pPr marL="0" indent="0" fontAlgn="base">
              <a:spcBef>
                <a:spcPct val="0"/>
              </a:spcBef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nominací pro </a:t>
            </a:r>
            <a:r>
              <a:rPr lang="cs-CZ" sz="1400" dirty="0" err="1">
                <a:solidFill>
                  <a:srgbClr val="395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</a:t>
            </a:r>
            <a:r>
              <a:rPr lang="cs-CZ" sz="1400" dirty="0">
                <a:solidFill>
                  <a:srgbClr val="395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rok 2021/2022 – výjezdy studentů v rámci programu Erasmus+</a:t>
            </a:r>
          </a:p>
          <a:p>
            <a:pPr marL="0" indent="0" fontAlgn="base">
              <a:spcBef>
                <a:spcPct val="0"/>
              </a:spcBef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nominace pro </a:t>
            </a:r>
            <a:r>
              <a:rPr lang="cs-CZ" sz="1400" dirty="0" err="1">
                <a:solidFill>
                  <a:srgbClr val="395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</a:t>
            </a:r>
            <a:r>
              <a:rPr lang="cs-CZ" sz="1400" dirty="0">
                <a:solidFill>
                  <a:srgbClr val="395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rok 2021/2022 – výjezdy studentů v rámci programu AIA</a:t>
            </a:r>
          </a:p>
          <a:p>
            <a:pPr marL="0" indent="0" fontAlgn="base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nominací pro </a:t>
            </a:r>
            <a:r>
              <a:rPr lang="cs-CZ" sz="1400" dirty="0" err="1">
                <a:solidFill>
                  <a:srgbClr val="395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</a:t>
            </a:r>
            <a:r>
              <a:rPr lang="cs-CZ" sz="1400" dirty="0">
                <a:solidFill>
                  <a:srgbClr val="395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rok 2021/2022 – příjezdy studentů v rámci programu Erasmus+</a:t>
            </a:r>
          </a:p>
          <a:p>
            <a:pPr lvl="1" fontAlgn="base">
              <a:spcBef>
                <a:spcPct val="0"/>
              </a:spcBef>
              <a:spcAft>
                <a:spcPts val="600"/>
              </a:spcAft>
              <a:defRPr/>
            </a:pPr>
            <a:endParaRPr lang="cs-CZ" sz="1000" dirty="0">
              <a:solidFill>
                <a:srgbClr val="3959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fontAlgn="base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cs-CZ" sz="1000" dirty="0">
              <a:solidFill>
                <a:srgbClr val="3959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fontAlgn="base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cs-CZ" sz="1000" dirty="0">
              <a:solidFill>
                <a:srgbClr val="3959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fontAlgn="base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cs-CZ" sz="1000" dirty="0">
              <a:solidFill>
                <a:srgbClr val="3959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>
              <a:spcBef>
                <a:spcPct val="0"/>
              </a:spcBef>
              <a:spcAft>
                <a:spcPts val="600"/>
              </a:spcAft>
              <a:buFontTx/>
              <a:buChar char="-"/>
              <a:defRPr/>
            </a:pPr>
            <a:endParaRPr lang="cs-CZ" sz="1000" dirty="0">
              <a:solidFill>
                <a:srgbClr val="3959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fontAlgn="base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cs-CZ" sz="1000" dirty="0">
              <a:solidFill>
                <a:srgbClr val="3959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cs-CZ" sz="1400" b="1" dirty="0">
              <a:solidFill>
                <a:srgbClr val="3959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cs-CZ" sz="1400" dirty="0">
              <a:solidFill>
                <a:srgbClr val="3959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cs-CZ" sz="1400" dirty="0">
              <a:solidFill>
                <a:srgbClr val="3959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577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43558"/>
            <a:ext cx="7416824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sz="13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Vzdělávací činnost</a:t>
            </a: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sz="13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AS SU FPF na zasedání 1. 6. 2020 rozhodl na návrh děkanky, v souladu se zákonem č. 188/2020 Sb., o zvláštních pravidlech pro vzdělávání a rozhodování na vysokých školách v roce 2020 </a:t>
            </a:r>
            <a:r>
              <a:rPr lang="cs-CZ" sz="1300" dirty="0" err="1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etc</a:t>
            </a:r>
            <a:r>
              <a:rPr lang="cs-CZ" sz="13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. o nových podmínkách přijímacího řízení do AR 2020/2021. </a:t>
            </a:r>
          </a:p>
          <a:p>
            <a:pPr marL="0" indent="0" algn="just" fontAlgn="base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sz="13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Byly zvýšeny ICT kompetence akademických zaměstnanců a nová situace rovněž kladla dodatečné požadavky na technologické zázemí výuky. Nouzový stav trval </a:t>
            </a:r>
            <a:r>
              <a:rPr lang="cs-CZ" sz="13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od</a:t>
            </a:r>
            <a:r>
              <a:rPr lang="cs-CZ" sz="13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 </a:t>
            </a:r>
            <a:r>
              <a:rPr lang="cs-CZ" sz="13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5. října 2020 do 11. dubna 2021, </a:t>
            </a:r>
            <a:r>
              <a:rPr lang="cs-CZ" sz="13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zasáhl do výuky </a:t>
            </a:r>
            <a:r>
              <a:rPr lang="cs-CZ" sz="13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11 týdnů v ZS </a:t>
            </a:r>
            <a:r>
              <a:rPr lang="cs-CZ" sz="13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a</a:t>
            </a:r>
            <a:r>
              <a:rPr lang="cs-CZ" sz="13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 7 týdnů v LS.</a:t>
            </a:r>
            <a:r>
              <a:rPr lang="cs-CZ" sz="13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 Výuka probíhala distančně.</a:t>
            </a:r>
            <a:endParaRPr lang="cs-CZ" sz="1300" b="1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sz="13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Vědecko-výzkumná činnost</a:t>
            </a:r>
          </a:p>
          <a:p>
            <a:pPr marL="0" indent="0" algn="just" fontAlgn="base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sz="13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Některé vědecké konference byly přesunuty do online prostředí nebo do roku 2021. Spolupráce </a:t>
            </a:r>
            <a:r>
              <a:rPr lang="cs-CZ" sz="1300" dirty="0" err="1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VaV</a:t>
            </a:r>
            <a:r>
              <a:rPr lang="cs-CZ" sz="13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 pracovníků s partnerskými pracovišti z českých a zahraničních univerzit probíhaly především online. Zahraniční mobility studentů i </a:t>
            </a:r>
            <a:r>
              <a:rPr lang="cs-CZ" sz="1300" dirty="0" err="1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VaV</a:t>
            </a:r>
            <a:r>
              <a:rPr lang="cs-CZ" sz="13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 pracovníků byly omezeny, což vedlo ke snížení využívání programu Erasmus+ a dalších projektů zaměřených na mobilitu </a:t>
            </a:r>
            <a:r>
              <a:rPr lang="cs-CZ" sz="1300" dirty="0" err="1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VaV</a:t>
            </a:r>
            <a:r>
              <a:rPr lang="cs-CZ" sz="13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 pracovníků (HR </a:t>
            </a:r>
            <a:r>
              <a:rPr lang="cs-CZ" sz="1300" dirty="0" err="1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Award</a:t>
            </a:r>
            <a:r>
              <a:rPr lang="cs-CZ" sz="13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, Mobility 2, Open </a:t>
            </a:r>
            <a:r>
              <a:rPr lang="cs-CZ" sz="1300" dirty="0" err="1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Uni</a:t>
            </a:r>
            <a:r>
              <a:rPr lang="cs-CZ" sz="13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 aj.).</a:t>
            </a: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sz="13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Třetí role vysoké školy, včetně dalších aktivit</a:t>
            </a: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sz="13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V březnu 2020 zprovoznil Ústav filmové, televizní a rozhlasové tvorby internetovou vzdělávací televizi </a:t>
            </a:r>
            <a:r>
              <a:rPr lang="cs-CZ" sz="13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Lucerna TV</a:t>
            </a:r>
            <a:r>
              <a:rPr lang="cs-CZ" sz="13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, propojující vzdělávací a popularizační tvorbu pracovišť FPF s dalšími internetovými multimediálními platformami zaměřenými na vzdělávání či s aktivitami partnerských organizací. </a:t>
            </a: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sz="13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Další akce byly přesunuty do online prostředí, pro komunikaci byly využívány média, sociální sítě, </a:t>
            </a:r>
            <a:r>
              <a:rPr lang="cs-CZ" sz="1300" dirty="0" err="1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YouTube</a:t>
            </a:r>
            <a:r>
              <a:rPr lang="cs-CZ" sz="13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sz="1300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sz="2000" dirty="0">
                <a:latin typeface="Usual"/>
              </a:rPr>
              <a:t>COVID-19</a:t>
            </a:r>
          </a:p>
        </p:txBody>
      </p:sp>
    </p:spTree>
    <p:extLst>
      <p:ext uri="{BB962C8B-B14F-4D97-AF65-F5344CB8AC3E}">
        <p14:creationId xmlns:p14="http://schemas.microsoft.com/office/powerpoint/2010/main" val="3276707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771550"/>
            <a:ext cx="7416824" cy="3960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sz="16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Rozvojové projekty</a:t>
            </a:r>
            <a:endParaRPr lang="cs-CZ" sz="1600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sz="1400" b="1" u="sng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Evropský sociální fond (ESF)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Národní program udržitelnosti II.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LQ 1602 Centrum excelence IT4Innovations in science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sz="1400" b="1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sz="1400" b="1" u="sng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Operační program Výzkum, vývoj a vzdělávání (OP VVV)</a:t>
            </a:r>
          </a:p>
          <a:p>
            <a:pPr marL="0" lvl="0" indent="0" fontAlgn="base">
              <a:spcBef>
                <a:spcPct val="0"/>
              </a:spcBef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Modernizace celouniverzitní výukové infrastruktury a specializovaných pracovišť SU v Opavě</a:t>
            </a:r>
          </a:p>
          <a:p>
            <a:pPr marL="0" lvl="0" indent="0" fontAlgn="base">
              <a:spcBef>
                <a:spcPct val="0"/>
              </a:spcBef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Modernizace výukové infrastruktury Filozoficko-přírodovědecké fakulty SU v Opavě</a:t>
            </a:r>
          </a:p>
          <a:p>
            <a:pPr marL="0" lvl="0" indent="0" fontAlgn="base">
              <a:spcBef>
                <a:spcPct val="0"/>
              </a:spcBef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OPEN UNI – zlepšování otevřenosti a atraktivnosti studia na SU</a:t>
            </a:r>
          </a:p>
          <a:p>
            <a:pPr marL="0" lvl="0" indent="0" fontAlgn="base">
              <a:spcBef>
                <a:spcPct val="0"/>
              </a:spcBef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Podpora mezinárodních mobilit na SU v Opavě</a:t>
            </a:r>
          </a:p>
          <a:p>
            <a:pPr marL="0" lvl="0" indent="0" fontAlgn="base">
              <a:spcBef>
                <a:spcPct val="0"/>
              </a:spcBef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Rozvoj celoživotního vzdělávání na SU v Opavě</a:t>
            </a:r>
          </a:p>
          <a:p>
            <a:pPr marL="0" lvl="0" indent="0" fontAlgn="base">
              <a:spcBef>
                <a:spcPct val="0"/>
              </a:spcBef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Rozvoj vzdělávání na SU v Opavě</a:t>
            </a:r>
          </a:p>
          <a:p>
            <a:pPr marL="0" lvl="0" indent="0" fontAlgn="base">
              <a:spcBef>
                <a:spcPct val="0"/>
              </a:spcBef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Rozvoj </a:t>
            </a:r>
            <a:r>
              <a:rPr lang="cs-CZ" sz="1400" dirty="0" err="1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VaV</a:t>
            </a: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 kapacit SU v Opavě</a:t>
            </a:r>
          </a:p>
          <a:p>
            <a:pPr marL="0" lvl="0" indent="0" fontAlgn="base">
              <a:spcBef>
                <a:spcPct val="0"/>
              </a:spcBef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Zvýšení kvality interního grantového schématu SU v Opavě</a:t>
            </a:r>
          </a:p>
          <a:p>
            <a:pPr marL="0" lvl="0" indent="0" fontAlgn="base">
              <a:spcBef>
                <a:spcPct val="0"/>
              </a:spcBef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Zvýšení kvality vzdělávání na SU v Opavě ve vazbě na potřeby MSK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sz="1400" b="1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sz="1400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sz="1400" b="1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sz="1400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sz="1400" dirty="0">
              <a:solidFill>
                <a:srgbClr val="FF0000"/>
              </a:solidFill>
              <a:latin typeface="Usual"/>
              <a:cs typeface="Calibri" panose="020F0502020204030204" pitchFamily="34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sz="2000" dirty="0">
                <a:latin typeface="Usual"/>
              </a:rPr>
              <a:t>VI. S</a:t>
            </a:r>
            <a:r>
              <a:rPr lang="cs-CZ" sz="2000" cap="all" dirty="0">
                <a:latin typeface="Usual"/>
              </a:rPr>
              <a:t>trategie</a:t>
            </a:r>
            <a:r>
              <a:rPr lang="cs-CZ" sz="2000" dirty="0">
                <a:latin typeface="Usual"/>
              </a:rPr>
              <a:t> A ROZVOJ</a:t>
            </a:r>
          </a:p>
        </p:txBody>
      </p:sp>
    </p:spTree>
    <p:extLst>
      <p:ext uri="{BB962C8B-B14F-4D97-AF65-F5344CB8AC3E}">
        <p14:creationId xmlns:p14="http://schemas.microsoft.com/office/powerpoint/2010/main" val="3058155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915566"/>
            <a:ext cx="7344816" cy="38164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sz="1400" b="1" u="sng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sz="1400" b="1" u="sng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sz="1400" b="1" u="sng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Centralizovaný rozvojový program pro veřejné vysoké školy (CRP) 2020</a:t>
            </a:r>
          </a:p>
          <a:p>
            <a:pPr marL="0" lvl="0" indent="0" fontAlgn="base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Spolupráce uměleckých vysokých škol a fakult s místními veřejnými partnery na prezentaci vzdělávací a tvůrčí činnosti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sz="1400" b="1" u="sng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Centralizovaný rozvojový program pro veřejné vysoké školy (CRP) 2021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Posilování akademické integrity studujících vysokých škol se zaměřením na rizika a příležitosti distančních metod vzdělávání a hodnocení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sz="1400" dirty="0">
              <a:solidFill>
                <a:srgbClr val="FF0000"/>
              </a:solidFill>
              <a:latin typeface="Usual"/>
              <a:cs typeface="Calibri" panose="020F050202020403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sz="1400" dirty="0">
              <a:solidFill>
                <a:srgbClr val="FF0000"/>
              </a:solidFill>
              <a:latin typeface="Usual"/>
              <a:cs typeface="Calibri" panose="020F0502020204030204" pitchFamily="34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sz="2000" dirty="0">
                <a:latin typeface="Usual"/>
              </a:rPr>
              <a:t>VI. S</a:t>
            </a:r>
            <a:r>
              <a:rPr lang="cs-CZ" sz="2000" cap="all" dirty="0">
                <a:latin typeface="Usual"/>
              </a:rPr>
              <a:t>trategie</a:t>
            </a:r>
            <a:r>
              <a:rPr lang="cs-CZ" sz="2000" dirty="0">
                <a:latin typeface="Usual"/>
              </a:rPr>
              <a:t> A ROZVOJ</a:t>
            </a:r>
          </a:p>
        </p:txBody>
      </p:sp>
    </p:spTree>
    <p:extLst>
      <p:ext uri="{BB962C8B-B14F-4D97-AF65-F5344CB8AC3E}">
        <p14:creationId xmlns:p14="http://schemas.microsoft.com/office/powerpoint/2010/main" val="280045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987574"/>
            <a:ext cx="7416824" cy="38164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cs-CZ" sz="1400" b="1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Účast na veletrzích vzdělávání </a:t>
            </a:r>
            <a:r>
              <a:rPr lang="cs-CZ" sz="1400" b="1" dirty="0" err="1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Gaudeamus</a:t>
            </a:r>
            <a:r>
              <a:rPr lang="cs-CZ" sz="1400" b="1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: </a:t>
            </a:r>
            <a:r>
              <a:rPr lang="cs-CZ" sz="1400" dirty="0" err="1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Gaudeamus</a:t>
            </a:r>
            <a:r>
              <a:rPr lang="cs-CZ" sz="14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 online 24. 11. 2020 (ČR, Slovensko), Prezentace fakulty </a:t>
            </a:r>
            <a:r>
              <a:rPr lang="cs-CZ" sz="1400" dirty="0" err="1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vrámci</a:t>
            </a:r>
            <a:r>
              <a:rPr lang="cs-CZ" sz="14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 akce „FAKULTY ONLINE“ s podtitulem „Kam je čas se přihlásit do 31. 3. 2021“ dne 19. 3. 2021.</a:t>
            </a:r>
          </a:p>
          <a:p>
            <a:pPr marL="0" lvl="0" indent="0" algn="just" fontAlgn="base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Online účast na celorepublikové akci </a:t>
            </a:r>
            <a:r>
              <a:rPr lang="cs-CZ" sz="1400" b="1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Noc vědců – Člověk a robot</a:t>
            </a:r>
            <a:r>
              <a:rPr lang="cs-CZ" sz="14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. Jednotlivé popularizační přednášky a workshopy byly předtočeny a divákům zpřístupněny pomocí </a:t>
            </a:r>
            <a:r>
              <a:rPr lang="cs-CZ" sz="1400" dirty="0" err="1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YouTube</a:t>
            </a:r>
            <a:r>
              <a:rPr lang="cs-CZ" sz="14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 platformy.</a:t>
            </a:r>
          </a:p>
          <a:p>
            <a:pPr marL="0" indent="0" algn="just" fontAlgn="base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cs-CZ" sz="1400" b="1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Účast na Veletrhu povolání </a:t>
            </a:r>
            <a:r>
              <a:rPr lang="cs-CZ" sz="14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v Opavě, na propagační akci </a:t>
            </a:r>
            <a:r>
              <a:rPr lang="cs-CZ" sz="1400" b="1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Středoškolák/Vysokoškolák</a:t>
            </a:r>
            <a:r>
              <a:rPr lang="cs-CZ" sz="14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 v Ostravě.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sz="1400" b="1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Střední školy</a:t>
            </a:r>
          </a:p>
          <a:p>
            <a:pPr marL="0" lvl="0" indent="0" algn="just" fontAlgn="base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Aktivní online komunikace pomocí sociálních sítí a cíleného mailingu po celé České republice, vybraných krajích Slovenska a Polska (dle zaměření studijních programů).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sz="1400" b="1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Tisk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Měsíční příspěvky v </a:t>
            </a:r>
            <a:r>
              <a:rPr lang="cs-CZ" sz="1400" b="1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Regionu Opavsko </a:t>
            </a:r>
            <a:r>
              <a:rPr lang="cs-CZ" sz="14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v rámci kooperace s Fakultou veřejných politik.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Pravidelná inzerce v </a:t>
            </a:r>
            <a:r>
              <a:rPr lang="cs-CZ" sz="1400" b="1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MF Dnes </a:t>
            </a:r>
            <a:r>
              <a:rPr lang="cs-CZ" sz="14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v rámci atraktivních příloh.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sz="1400" dirty="0">
              <a:solidFill>
                <a:srgbClr val="395990"/>
              </a:solidFill>
              <a:latin typeface="Usual" panose="020B0603030403020204" pitchFamily="34" charset="0"/>
              <a:cs typeface="Calibri" panose="020F050202020403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400" dirty="0">
              <a:solidFill>
                <a:srgbClr val="395990"/>
              </a:solidFill>
              <a:latin typeface="Usual" panose="020B0603030403020204" pitchFamily="34" charset="0"/>
              <a:cs typeface="Calibri" panose="020F050202020403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400" dirty="0">
              <a:solidFill>
                <a:srgbClr val="395990"/>
              </a:solidFill>
              <a:latin typeface="Usual" panose="020B0603030403020204" pitchFamily="34" charset="0"/>
              <a:cs typeface="Calibri" panose="020F050202020403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400" dirty="0">
              <a:solidFill>
                <a:srgbClr val="395990"/>
              </a:solidFill>
              <a:latin typeface="Usual" panose="020B0603030403020204" pitchFamily="34" charset="0"/>
              <a:cs typeface="Calibri" panose="020F050202020403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400" dirty="0">
              <a:solidFill>
                <a:srgbClr val="395990"/>
              </a:solidFill>
              <a:latin typeface="Usual" panose="020B0603030403020204" pitchFamily="34" charset="0"/>
              <a:cs typeface="Calibri" panose="020F050202020403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400" dirty="0">
              <a:solidFill>
                <a:srgbClr val="395990"/>
              </a:solidFill>
              <a:latin typeface="Usual" panose="020B0603030403020204" pitchFamily="34" charset="0"/>
              <a:cs typeface="Calibri" panose="020F050202020403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400" dirty="0">
              <a:solidFill>
                <a:srgbClr val="395990"/>
              </a:solidFill>
              <a:latin typeface="Usual" panose="020B0603030403020204" pitchFamily="34" charset="0"/>
              <a:cs typeface="Calibri" panose="020F0502020204030204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sz="1400" dirty="0">
              <a:solidFill>
                <a:srgbClr val="395990"/>
              </a:solidFill>
              <a:latin typeface="Usual" panose="020B0603030403020204" pitchFamily="34" charset="0"/>
              <a:cs typeface="Calibri" panose="020F0502020204030204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sz="1400" dirty="0">
              <a:solidFill>
                <a:srgbClr val="395990"/>
              </a:solidFill>
              <a:latin typeface="Usual" panose="020B0603030403020204" pitchFamily="34" charset="0"/>
              <a:cs typeface="Calibri" panose="020F0502020204030204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sz="1400" dirty="0">
              <a:solidFill>
                <a:srgbClr val="395990"/>
              </a:solidFill>
              <a:latin typeface="Usual" panose="020B06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sz="2000" dirty="0">
                <a:latin typeface="Usual" panose="020B0603030403020204" pitchFamily="34" charset="0"/>
              </a:rPr>
              <a:t>VII. PROPAGACE</a:t>
            </a:r>
          </a:p>
        </p:txBody>
      </p:sp>
    </p:spTree>
    <p:extLst>
      <p:ext uri="{BB962C8B-B14F-4D97-AF65-F5344CB8AC3E}">
        <p14:creationId xmlns:p14="http://schemas.microsoft.com/office/powerpoint/2010/main" val="1618440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771550"/>
            <a:ext cx="7416824" cy="40324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sz="1300" b="1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Dny otevřených dveří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sz="1300" b="1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2. 2. 2021</a:t>
            </a:r>
            <a:r>
              <a:rPr lang="cs-CZ" sz="13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 Den otevřených dveří FPF proběhl prostřednictvím </a:t>
            </a:r>
            <a:r>
              <a:rPr lang="cs-CZ" sz="1300" b="1" dirty="0" err="1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facebookové</a:t>
            </a:r>
            <a:r>
              <a:rPr lang="cs-CZ" sz="1300" b="1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 stránky fakulty</a:t>
            </a:r>
            <a:r>
              <a:rPr lang="cs-CZ" sz="13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. Jednotlivé ústavy se během odpoledne postupně představily ve </a:t>
            </a:r>
            <a:r>
              <a:rPr lang="cs-CZ" sz="1300" b="1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video medailónech </a:t>
            </a:r>
            <a:r>
              <a:rPr lang="cs-CZ" sz="13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o studijních programech a přijímacím řízení, ale zároveň také o příležitostech a možnostech, které studium na daném ústavu nabízí.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sz="13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Zároveň byli připraveni </a:t>
            </a:r>
            <a:r>
              <a:rPr lang="cs-CZ" sz="1300" b="1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ambasadoři</a:t>
            </a:r>
            <a:r>
              <a:rPr lang="cs-CZ" sz="13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 jednotlivých ústavů na případné online dotazy, které mohli zájemci psát přímo do komentářů pod daným videem.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sz="1300" dirty="0">
              <a:solidFill>
                <a:srgbClr val="395990"/>
              </a:solidFill>
              <a:latin typeface="Usual" panose="020B0603030403020204" pitchFamily="34" charset="0"/>
              <a:cs typeface="Calibri" panose="020F0502020204030204" pitchFamily="34" charset="0"/>
            </a:endParaRPr>
          </a:p>
          <a:p>
            <a:pPr marL="0" lvl="0" indent="0" algn="just" fontAlgn="base">
              <a:spcBef>
                <a:spcPct val="0"/>
              </a:spcBef>
              <a:buNone/>
              <a:defRPr/>
            </a:pPr>
            <a:r>
              <a:rPr lang="cs-CZ" sz="1300" b="1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22. 5. 2021 </a:t>
            </a:r>
            <a:r>
              <a:rPr lang="cs-CZ" sz="13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Den otevřených dveří byl určen nejen zájemcům o studium na naší fakultě, ale také </a:t>
            </a:r>
            <a:r>
              <a:rPr lang="cs-CZ" sz="1300" b="1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široké veřejnosti</a:t>
            </a:r>
            <a:r>
              <a:rPr lang="cs-CZ" sz="13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. Program online setkání byl primárně zaměřen na </a:t>
            </a:r>
            <a:r>
              <a:rPr lang="cs-CZ" sz="1300" b="1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popularizační debaty s našimi odborníky</a:t>
            </a:r>
            <a:r>
              <a:rPr lang="cs-CZ" sz="13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. Debaty moderovala </a:t>
            </a:r>
            <a:r>
              <a:rPr lang="cs-CZ" sz="1300" b="1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Kateřina Huberová z Českého rozhlasu Ostrava</a:t>
            </a:r>
            <a:r>
              <a:rPr lang="cs-CZ" sz="13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, představily se tak vědecko-výzkumné a umělecké aktivit fakulty novou netradiční formou.</a:t>
            </a:r>
          </a:p>
          <a:p>
            <a:pPr marL="0" lvl="0" indent="0" algn="just" fontAlgn="base">
              <a:spcBef>
                <a:spcPct val="0"/>
              </a:spcBef>
              <a:buNone/>
              <a:defRPr/>
            </a:pPr>
            <a:r>
              <a:rPr lang="cs-CZ" sz="13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Projekty a témata byly rozmanité – od kulinární historie přes umělou inteligenci až k vizualizaci poezie a proměně knihovnictví ve 21. století. </a:t>
            </a:r>
          </a:p>
          <a:p>
            <a:pPr marL="0" lvl="0" indent="0" algn="just" fontAlgn="base">
              <a:spcBef>
                <a:spcPct val="0"/>
              </a:spcBef>
              <a:buNone/>
              <a:defRPr/>
            </a:pPr>
            <a:r>
              <a:rPr lang="cs-CZ" sz="13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Zájemci se také seznámili s našimi odbornými pracovišti, pozdravili je pomocí video </a:t>
            </a:r>
            <a:r>
              <a:rPr lang="cs-CZ" sz="1300" dirty="0" err="1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selfie</a:t>
            </a:r>
            <a:r>
              <a:rPr lang="cs-CZ" sz="13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 současní studenti i absolventi a nechyběly také ukázky naší </a:t>
            </a:r>
            <a:r>
              <a:rPr lang="cs-CZ" sz="1300" b="1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umělecké činnosti</a:t>
            </a:r>
            <a:r>
              <a:rPr lang="cs-CZ" sz="13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. </a:t>
            </a:r>
          </a:p>
          <a:p>
            <a:pPr marL="0" lvl="0" indent="0" algn="just" fontAlgn="base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cs-CZ" sz="1300" dirty="0">
              <a:solidFill>
                <a:srgbClr val="395990"/>
              </a:solidFill>
              <a:latin typeface="Usual" panose="020B0603030403020204" pitchFamily="34" charset="0"/>
              <a:cs typeface="Calibri" panose="020F0502020204030204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sz="13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Veškeré audiovizuální materiály jsou stále k dispozici na fakultním </a:t>
            </a:r>
            <a:r>
              <a:rPr lang="cs-CZ" sz="1300" dirty="0" err="1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YouTube</a:t>
            </a:r>
            <a:r>
              <a:rPr lang="cs-CZ" sz="13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 kanále a stále se s nimi v rámci propagace pracuje.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sz="1300" dirty="0">
              <a:solidFill>
                <a:srgbClr val="395990"/>
              </a:solidFill>
              <a:latin typeface="Usual" panose="020B0603030403020204" pitchFamily="34" charset="0"/>
              <a:cs typeface="Calibri" panose="020F050202020403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300" dirty="0">
              <a:solidFill>
                <a:srgbClr val="395990"/>
              </a:solidFill>
              <a:latin typeface="Usual" panose="020B0603030403020204" pitchFamily="34" charset="0"/>
              <a:cs typeface="Calibri" panose="020F050202020403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300" dirty="0">
              <a:solidFill>
                <a:srgbClr val="395990"/>
              </a:solidFill>
              <a:latin typeface="Usual" panose="020B0603030403020204" pitchFamily="34" charset="0"/>
              <a:cs typeface="Calibri" panose="020F050202020403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300" dirty="0">
              <a:solidFill>
                <a:srgbClr val="395990"/>
              </a:solidFill>
              <a:latin typeface="Usual" panose="020B0603030403020204" pitchFamily="34" charset="0"/>
              <a:cs typeface="Calibri" panose="020F050202020403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300" dirty="0">
              <a:solidFill>
                <a:srgbClr val="395990"/>
              </a:solidFill>
              <a:latin typeface="Usual" panose="020B0603030403020204" pitchFamily="34" charset="0"/>
              <a:cs typeface="Calibri" panose="020F050202020403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300" dirty="0">
              <a:solidFill>
                <a:srgbClr val="395990"/>
              </a:solidFill>
              <a:latin typeface="Usual" panose="020B0603030403020204" pitchFamily="34" charset="0"/>
              <a:cs typeface="Calibri" panose="020F050202020403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300" dirty="0">
              <a:solidFill>
                <a:srgbClr val="395990"/>
              </a:solidFill>
              <a:latin typeface="Usual" panose="020B0603030403020204" pitchFamily="34" charset="0"/>
              <a:cs typeface="Calibri" panose="020F0502020204030204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sz="1300" dirty="0">
              <a:solidFill>
                <a:srgbClr val="395990"/>
              </a:solidFill>
              <a:latin typeface="Usual" panose="020B0603030403020204" pitchFamily="34" charset="0"/>
              <a:cs typeface="Calibri" panose="020F0502020204030204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sz="1300" dirty="0">
              <a:solidFill>
                <a:srgbClr val="395990"/>
              </a:solidFill>
              <a:latin typeface="Usual" panose="020B0603030403020204" pitchFamily="34" charset="0"/>
              <a:cs typeface="Calibri" panose="020F0502020204030204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sz="1300" dirty="0">
              <a:solidFill>
                <a:srgbClr val="395990"/>
              </a:solidFill>
              <a:latin typeface="Usual" panose="020B06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sz="2000" dirty="0">
                <a:latin typeface="Usual" panose="020B0603030403020204" pitchFamily="34" charset="0"/>
              </a:rPr>
              <a:t>VII. PROPAGACE</a:t>
            </a:r>
          </a:p>
        </p:txBody>
      </p:sp>
    </p:spTree>
    <p:extLst>
      <p:ext uri="{BB962C8B-B14F-4D97-AF65-F5344CB8AC3E}">
        <p14:creationId xmlns:p14="http://schemas.microsoft.com/office/powerpoint/2010/main" val="707129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43558"/>
            <a:ext cx="7416824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sz="1400" b="1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Galerie </a:t>
            </a:r>
            <a:r>
              <a:rPr lang="cs-CZ" sz="1400" b="1" dirty="0" err="1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Breda</a:t>
            </a:r>
            <a:r>
              <a:rPr lang="cs-CZ" sz="14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Výstava v rámci </a:t>
            </a:r>
            <a:r>
              <a:rPr lang="cs-CZ" sz="1400" b="1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30. výročí fakulty „Zděnek Stuchlík: Krajiny ticha</a:t>
            </a:r>
            <a:r>
              <a:rPr lang="cs-CZ" sz="14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“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Předávání cen soutěže Ústavu cizích jazyků pro žáky základních a studenty středních odborných škol a gymnázií ve čtení a dramatizaci německého textu.</a:t>
            </a:r>
          </a:p>
          <a:p>
            <a:pPr marL="0" lvl="0" indent="0" algn="just" fontAlgn="base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Mezinárodní studentský filmový festival </a:t>
            </a:r>
            <a:r>
              <a:rPr lang="cs-CZ" sz="1400" b="1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Opavský páv</a:t>
            </a:r>
            <a:r>
              <a:rPr lang="cs-CZ" sz="14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 – promítací bloky soutěžních snímků.</a:t>
            </a:r>
          </a:p>
          <a:p>
            <a:pPr marL="0" lvl="0" indent="0" algn="just" fontAlgn="base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sz="1400" b="1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Sponzoring</a:t>
            </a:r>
            <a:r>
              <a:rPr lang="cs-CZ" sz="14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 na sociálních sítích zaměřen na každý ústav a institut dle aktuálních potřeb. Propagace byla zaměřena také na konkrétní studijních programy a fakultu jako celek.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sz="1400" b="1" dirty="0" err="1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Redesign</a:t>
            </a:r>
            <a:r>
              <a:rPr lang="cs-CZ" sz="1400" b="1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Vytvoření a sjednocení vizuální stránky fakulty (</a:t>
            </a:r>
            <a:r>
              <a:rPr lang="cs-CZ" sz="1400" dirty="0" err="1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roll-upy</a:t>
            </a:r>
            <a:r>
              <a:rPr lang="cs-CZ" sz="14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, Manuál pro uchazeče, příspěvky na sociálních sítích,  </a:t>
            </a:r>
            <a:r>
              <a:rPr lang="cs-CZ" sz="1400" dirty="0" err="1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offline</a:t>
            </a:r>
            <a:r>
              <a:rPr lang="cs-CZ" sz="14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 inzerce a tisk ad.).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Zaměření na popularizaci </a:t>
            </a:r>
            <a:r>
              <a:rPr lang="cs-CZ" sz="1400" dirty="0" err="1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VaV</a:t>
            </a:r>
            <a:r>
              <a:rPr lang="cs-CZ" sz="14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 aktivit – vytvoření portálu Dělám vědu (</a:t>
            </a:r>
            <a:r>
              <a:rPr lang="cs-CZ" sz="1400" dirty="0" err="1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veda.fpf.slu.cz</a:t>
            </a:r>
            <a:r>
              <a:rPr lang="cs-CZ" sz="14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).</a:t>
            </a:r>
          </a:p>
          <a:p>
            <a:pPr marL="0" lvl="0" indent="0" algn="just" fontAlgn="base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Výroba nových AV materiálů pro propagační účely fakulty, ústavů a institutu.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sz="1400" b="1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Studenti a absolventi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Aktivní spolupráce se studenty a absolventy – oslovování online, sami se podílejí na posílení fakultního </a:t>
            </a:r>
            <a:r>
              <a:rPr lang="cs-CZ" sz="1400" dirty="0" err="1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brandu</a:t>
            </a:r>
            <a:r>
              <a:rPr lang="cs-CZ" sz="14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sz="14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Soutěže pro studenty o fakultní </a:t>
            </a:r>
            <a:r>
              <a:rPr lang="cs-CZ" sz="1400" dirty="0" err="1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merch</a:t>
            </a:r>
            <a:r>
              <a:rPr lang="cs-CZ" sz="1400" dirty="0">
                <a:solidFill>
                  <a:srgbClr val="395990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200" dirty="0">
              <a:solidFill>
                <a:srgbClr val="395990"/>
              </a:solidFill>
              <a:latin typeface="Usual" panose="020B0603030403020204" pitchFamily="34" charset="0"/>
              <a:cs typeface="Calibri" panose="020F050202020403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200" dirty="0">
              <a:solidFill>
                <a:srgbClr val="395990"/>
              </a:solidFill>
              <a:latin typeface="Usual" panose="020B0603030403020204" pitchFamily="34" charset="0"/>
              <a:cs typeface="Calibri" panose="020F050202020403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200" dirty="0">
              <a:solidFill>
                <a:srgbClr val="395990"/>
              </a:solidFill>
              <a:latin typeface="Usual" panose="020B0603030403020204" pitchFamily="34" charset="0"/>
              <a:cs typeface="Calibri" panose="020F050202020403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200" dirty="0">
              <a:solidFill>
                <a:srgbClr val="395990"/>
              </a:solidFill>
              <a:latin typeface="Usual" panose="020B0603030403020204" pitchFamily="34" charset="0"/>
              <a:cs typeface="Calibri" panose="020F050202020403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200" dirty="0">
              <a:solidFill>
                <a:srgbClr val="395990"/>
              </a:solidFill>
              <a:latin typeface="Usual" panose="020B0603030403020204" pitchFamily="34" charset="0"/>
              <a:cs typeface="Calibri" panose="020F050202020403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200" dirty="0">
              <a:solidFill>
                <a:srgbClr val="395990"/>
              </a:solidFill>
              <a:latin typeface="Usual" panose="020B0603030403020204" pitchFamily="34" charset="0"/>
              <a:cs typeface="Calibri" panose="020F0502020204030204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sz="1200" dirty="0">
              <a:solidFill>
                <a:srgbClr val="395990"/>
              </a:solidFill>
              <a:latin typeface="Usual" panose="020B0603030403020204" pitchFamily="34" charset="0"/>
              <a:cs typeface="Calibri" panose="020F0502020204030204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sz="1200" dirty="0">
              <a:solidFill>
                <a:srgbClr val="395990"/>
              </a:solidFill>
              <a:latin typeface="Usual" panose="020B0603030403020204" pitchFamily="34" charset="0"/>
              <a:cs typeface="Calibri" panose="020F0502020204030204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sz="1200" dirty="0">
              <a:solidFill>
                <a:srgbClr val="395990"/>
              </a:solidFill>
              <a:latin typeface="Usual" panose="020B06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sz="2000" dirty="0">
                <a:latin typeface="Usual" panose="020B0603030403020204" pitchFamily="34" charset="0"/>
              </a:rPr>
              <a:t>VII. PROPAGACE</a:t>
            </a:r>
          </a:p>
        </p:txBody>
      </p:sp>
    </p:spTree>
    <p:extLst>
      <p:ext uri="{BB962C8B-B14F-4D97-AF65-F5344CB8AC3E}">
        <p14:creationId xmlns:p14="http://schemas.microsoft.com/office/powerpoint/2010/main" val="1410963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osoba, tmavé&#10;&#10;Popis byl vytvořen automaticky">
            <a:extLst>
              <a:ext uri="{FF2B5EF4-FFF2-40B4-BE49-F238E27FC236}">
                <a16:creationId xmlns:a16="http://schemas.microsoft.com/office/drawing/2014/main" id="{9C108135-E17D-B642-906A-594C6DFF8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87337" y="1743658"/>
            <a:ext cx="8569325" cy="165618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Usual" panose="020B0603030403020204" pitchFamily="34" charset="0"/>
                <a:cs typeface="Calibri" panose="020F0502020204030204" pitchFamily="34" charset="0"/>
              </a:rPr>
              <a:t>Děkuji za pozornost.</a:t>
            </a:r>
            <a:endParaRPr lang="cs-CZ" sz="3200" dirty="0">
              <a:solidFill>
                <a:schemeClr val="bg1"/>
              </a:solidFill>
              <a:latin typeface="Usual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sz="2000" dirty="0">
                <a:latin typeface="Usual" panose="020B0603030403020204"/>
              </a:rPr>
              <a:t>I. FILOZOFICKO-PŘÍRODOVĚDECKÁ FAKULTA V OPAVĚ</a:t>
            </a:r>
          </a:p>
        </p:txBody>
      </p:sp>
      <p:sp>
        <p:nvSpPr>
          <p:cNvPr id="2" name="Obdélník 1"/>
          <p:cNvSpPr/>
          <p:nvPr/>
        </p:nvSpPr>
        <p:spPr>
          <a:xfrm>
            <a:off x="323528" y="915566"/>
            <a:ext cx="8280920" cy="375487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cs-CZ" sz="1400" b="1" dirty="0">
                <a:latin typeface="Usual" panose="020B0603030403020204"/>
                <a:cs typeface="Calibri" panose="020F0502020204030204" pitchFamily="34" charset="0"/>
              </a:rPr>
              <a:t>Organizační struktura – vedení fakulty</a:t>
            </a:r>
            <a:endParaRPr lang="cs-CZ" sz="1200" dirty="0">
              <a:solidFill>
                <a:srgbClr val="395990"/>
              </a:solidFill>
              <a:latin typeface="Usual" panose="020B0603030403020204"/>
              <a:cs typeface="Calibri" panose="020F0502020204030204" pitchFamily="34" charset="0"/>
            </a:endParaRPr>
          </a:p>
          <a:p>
            <a:endParaRPr lang="cs-CZ" sz="1400" b="1" dirty="0">
              <a:latin typeface="Usual" panose="020B0603030403020204"/>
              <a:cs typeface="Calibri" panose="020F0502020204030204" pitchFamily="34" charset="0"/>
            </a:endParaRPr>
          </a:p>
          <a:p>
            <a:r>
              <a:rPr lang="cs-CZ" sz="1400" b="1" dirty="0">
                <a:latin typeface="Usual" panose="020B0603030403020204"/>
                <a:cs typeface="Calibri" panose="020F0502020204030204" pitchFamily="34" charset="0"/>
              </a:rPr>
              <a:t>Děkanka:</a:t>
            </a:r>
          </a:p>
          <a:p>
            <a:r>
              <a:rPr lang="cs-CZ" sz="1400" dirty="0">
                <a:latin typeface="Usual" panose="020B0603030403020204"/>
                <a:cs typeface="Calibri" panose="020F0502020204030204" pitchFamily="34" charset="0"/>
              </a:rPr>
              <a:t>prof. PhDr. Irena Korbelářová, Dr.</a:t>
            </a:r>
          </a:p>
          <a:p>
            <a:endParaRPr lang="cs-CZ" sz="1400" dirty="0">
              <a:latin typeface="Usual" panose="020B0603030403020204"/>
              <a:cs typeface="Calibri" panose="020F0502020204030204" pitchFamily="34" charset="0"/>
            </a:endParaRPr>
          </a:p>
          <a:p>
            <a:r>
              <a:rPr lang="cs-CZ" sz="1400" b="1" dirty="0">
                <a:latin typeface="Usual" panose="020B0603030403020204"/>
                <a:cs typeface="Calibri" panose="020F0502020204030204" pitchFamily="34" charset="0"/>
              </a:rPr>
              <a:t>Proděkanka pro studijní záležitosti a organizaci:</a:t>
            </a:r>
          </a:p>
          <a:p>
            <a:r>
              <a:rPr lang="cs-CZ" sz="1400" dirty="0">
                <a:latin typeface="Usual" panose="020B0603030403020204"/>
                <a:cs typeface="Calibri" panose="020F0502020204030204" pitchFamily="34" charset="0"/>
              </a:rPr>
              <a:t>Mgr. Ilona </a:t>
            </a:r>
            <a:r>
              <a:rPr lang="cs-CZ" sz="1400" dirty="0" err="1">
                <a:latin typeface="Usual" panose="020B0603030403020204"/>
                <a:cs typeface="Calibri" panose="020F0502020204030204" pitchFamily="34" charset="0"/>
              </a:rPr>
              <a:t>Matejko</a:t>
            </a:r>
            <a:r>
              <a:rPr lang="cs-CZ" sz="1400" dirty="0">
                <a:latin typeface="Usual" panose="020B0603030403020204"/>
                <a:cs typeface="Calibri" panose="020F0502020204030204" pitchFamily="34" charset="0"/>
              </a:rPr>
              <a:t>-Peterka, Ph.D. </a:t>
            </a:r>
          </a:p>
          <a:p>
            <a:endParaRPr lang="cs-CZ" sz="1400" dirty="0">
              <a:latin typeface="Usual" panose="020B0603030403020204"/>
              <a:cs typeface="Calibri" panose="020F0502020204030204" pitchFamily="34" charset="0"/>
            </a:endParaRPr>
          </a:p>
          <a:p>
            <a:r>
              <a:rPr lang="cs-CZ" sz="1400" b="1" dirty="0">
                <a:latin typeface="Usual" panose="020B0603030403020204"/>
                <a:cs typeface="Calibri" panose="020F0502020204030204" pitchFamily="34" charset="0"/>
              </a:rPr>
              <a:t>Proděkanka pro vědu a zahraniční styky:</a:t>
            </a:r>
          </a:p>
          <a:p>
            <a:r>
              <a:rPr lang="cs-CZ" sz="1400" dirty="0">
                <a:latin typeface="Usual" panose="020B0603030403020204"/>
                <a:cs typeface="Calibri" panose="020F0502020204030204" pitchFamily="34" charset="0"/>
              </a:rPr>
              <a:t>doc. PhDr. Gabriela </a:t>
            </a:r>
            <a:r>
              <a:rPr lang="cs-CZ" sz="1400" dirty="0" err="1">
                <a:latin typeface="Usual" panose="020B0603030403020204"/>
                <a:cs typeface="Calibri" panose="020F0502020204030204" pitchFamily="34" charset="0"/>
              </a:rPr>
              <a:t>Rykalová</a:t>
            </a:r>
            <a:r>
              <a:rPr lang="cs-CZ" sz="1400" dirty="0">
                <a:latin typeface="Usual" panose="020B0603030403020204"/>
                <a:cs typeface="Calibri" panose="020F0502020204030204" pitchFamily="34" charset="0"/>
              </a:rPr>
              <a:t>, Ph.D.</a:t>
            </a:r>
          </a:p>
          <a:p>
            <a:endParaRPr lang="cs-CZ" sz="1400" dirty="0">
              <a:latin typeface="Usual" panose="020B0603030403020204"/>
              <a:cs typeface="Calibri" panose="020F0502020204030204" pitchFamily="34" charset="0"/>
            </a:endParaRPr>
          </a:p>
          <a:p>
            <a:r>
              <a:rPr lang="cs-CZ" sz="1400" b="1" dirty="0">
                <a:latin typeface="Usual" panose="020B0603030403020204"/>
                <a:cs typeface="Calibri" panose="020F0502020204030204" pitchFamily="34" charset="0"/>
              </a:rPr>
              <a:t>Proděkan pro strategie a rozvoj:</a:t>
            </a:r>
            <a:r>
              <a:rPr lang="cs-CZ" sz="1400" dirty="0">
                <a:latin typeface="Usual" panose="020B0603030403020204"/>
                <a:cs typeface="Calibri" panose="020F0502020204030204" pitchFamily="34" charset="0"/>
              </a:rPr>
              <a:t>	</a:t>
            </a:r>
          </a:p>
          <a:p>
            <a:r>
              <a:rPr lang="cs-CZ" sz="1400" dirty="0">
                <a:latin typeface="Usual" panose="020B0603030403020204"/>
                <a:cs typeface="Calibri" panose="020F0502020204030204" pitchFamily="34" charset="0"/>
              </a:rPr>
              <a:t>RNDr. Tomáš Gráf, Ph.D. </a:t>
            </a:r>
          </a:p>
          <a:p>
            <a:endParaRPr lang="cs-CZ" sz="1400" b="1" dirty="0">
              <a:latin typeface="Usual" panose="020B0603030403020204"/>
              <a:cs typeface="Calibri" panose="020F0502020204030204" pitchFamily="34" charset="0"/>
            </a:endParaRPr>
          </a:p>
          <a:p>
            <a:r>
              <a:rPr lang="cs-CZ" sz="1400" b="1" dirty="0">
                <a:latin typeface="Usual" panose="020B0603030403020204"/>
                <a:cs typeface="Calibri" panose="020F0502020204030204" pitchFamily="34" charset="0"/>
              </a:rPr>
              <a:t>Tajemník:</a:t>
            </a:r>
          </a:p>
          <a:p>
            <a:r>
              <a:rPr lang="cs-CZ" sz="1400" dirty="0">
                <a:latin typeface="Usual" panose="020B0603030403020204"/>
                <a:cs typeface="Calibri" panose="020F0502020204030204" pitchFamily="34" charset="0"/>
              </a:rPr>
              <a:t>Ing. Mgr. Josef Svoboda</a:t>
            </a:r>
          </a:p>
          <a:p>
            <a:endParaRPr lang="cs-CZ" sz="1400" b="1" dirty="0">
              <a:latin typeface="Usual" panose="020B0603030403020204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47354" y="1419622"/>
            <a:ext cx="8280920" cy="7291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600" b="1" dirty="0">
                <a:latin typeface="Usual" panose="020B0603030403020204"/>
                <a:cs typeface="Calibri" panose="020F0502020204030204" pitchFamily="34" charset="0"/>
              </a:rPr>
              <a:t>Organizační struktura</a:t>
            </a:r>
            <a:endParaRPr lang="cs-CZ" sz="1400" dirty="0">
              <a:solidFill>
                <a:srgbClr val="395990"/>
              </a:solidFill>
              <a:latin typeface="Usual" panose="020B0603030403020204"/>
              <a:cs typeface="Calibri" panose="020F0502020204030204" pitchFamily="34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sz="2000" dirty="0">
                <a:latin typeface="Usual" panose="020B0603030403020204"/>
              </a:rPr>
              <a:t>I. FILOZOFICKO-PŘÍRODOVĚDECKÁ FAKULTA V OPAVĚ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5536" y="1923678"/>
            <a:ext cx="8208912" cy="27363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fontAlgn="base">
              <a:spcBef>
                <a:spcPct val="0"/>
              </a:spcBef>
              <a:spcAft>
                <a:spcPts val="300"/>
              </a:spcAft>
              <a:buNone/>
            </a:pPr>
            <a:endParaRPr lang="cs-CZ" sz="1400" dirty="0">
              <a:solidFill>
                <a:srgbClr val="3959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23599" y="2211710"/>
            <a:ext cx="7488761" cy="3087240"/>
          </a:xfrm>
          <a:prstGeom prst="rect">
            <a:avLst/>
          </a:prstGeom>
        </p:spPr>
        <p:txBody>
          <a:bodyPr numCol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400" b="1" dirty="0">
                <a:solidFill>
                  <a:srgbClr val="395990"/>
                </a:solidFill>
                <a:latin typeface="Usual" panose="020B0603030403020204"/>
                <a:cs typeface="Calibri" panose="020F0502020204030204" pitchFamily="34" charset="0"/>
              </a:rPr>
              <a:t>Vědecko-pedagogická pracoviště: 	12</a:t>
            </a:r>
            <a:r>
              <a:rPr lang="cs-CZ" sz="1400" dirty="0">
                <a:solidFill>
                  <a:srgbClr val="395990"/>
                </a:solidFill>
                <a:latin typeface="Usual" panose="020B0603030403020204"/>
                <a:cs typeface="Calibri" panose="020F0502020204030204" pitchFamily="34" charset="0"/>
              </a:rPr>
              <a:t>, z toho 8 ústavů, 3 výzkumná centra, 1 vzdělávací centrum</a:t>
            </a:r>
          </a:p>
          <a:p>
            <a:pPr marL="0" indent="0" fontAlgn="base">
              <a:spcBef>
                <a:spcPct val="0"/>
              </a:spcBef>
              <a:spcAft>
                <a:spcPts val="600"/>
              </a:spcAft>
              <a:buNone/>
            </a:pPr>
            <a:r>
              <a:rPr lang="cs-CZ" sz="1400" b="1" dirty="0">
                <a:solidFill>
                  <a:srgbClr val="395990"/>
                </a:solidFill>
                <a:latin typeface="Usual" panose="020B0603030403020204"/>
                <a:cs typeface="Calibri" panose="020F0502020204030204" pitchFamily="34" charset="0"/>
              </a:rPr>
              <a:t>Dalšími pracovišti fakulty:  	5</a:t>
            </a:r>
            <a:r>
              <a:rPr lang="cs-CZ" sz="1400" dirty="0">
                <a:solidFill>
                  <a:srgbClr val="395990"/>
                </a:solidFill>
                <a:latin typeface="Usual" panose="020B0603030403020204"/>
                <a:cs typeface="Calibri" panose="020F0502020204030204" pitchFamily="34" charset="0"/>
              </a:rPr>
              <a:t>, </a:t>
            </a:r>
          </a:p>
          <a:p>
            <a:pPr marL="0" indent="0" fontAlgn="base">
              <a:spcBef>
                <a:spcPct val="0"/>
              </a:spcBef>
              <a:spcAft>
                <a:spcPts val="600"/>
              </a:spcAft>
              <a:buNone/>
            </a:pPr>
            <a:r>
              <a:rPr lang="cs-CZ" sz="1400" dirty="0">
                <a:solidFill>
                  <a:srgbClr val="395990"/>
                </a:solidFill>
                <a:latin typeface="Usual" panose="020B0603030403020204"/>
                <a:cs typeface="Calibri" panose="020F0502020204030204" pitchFamily="34" charset="0"/>
              </a:rPr>
              <a:t>			Centrum mediální komunikace, Návštěvnické centrum</a:t>
            </a:r>
          </a:p>
          <a:p>
            <a:pPr marL="0" indent="0" fontAlgn="base">
              <a:spcBef>
                <a:spcPct val="0"/>
              </a:spcBef>
              <a:spcAft>
                <a:spcPts val="600"/>
              </a:spcAft>
              <a:buNone/>
            </a:pPr>
            <a:r>
              <a:rPr lang="cs-CZ" sz="1400" dirty="0">
                <a:solidFill>
                  <a:srgbClr val="395990"/>
                </a:solidFill>
                <a:latin typeface="Usual" panose="020B0603030403020204"/>
                <a:cs typeface="Calibri" panose="020F0502020204030204" pitchFamily="34" charset="0"/>
              </a:rPr>
              <a:t>			děkanát s jeho pracovišti</a:t>
            </a:r>
          </a:p>
          <a:p>
            <a:pPr marL="0" indent="0" fontAlgn="base">
              <a:spcBef>
                <a:spcPct val="0"/>
              </a:spcBef>
              <a:spcAft>
                <a:spcPts val="600"/>
              </a:spcAft>
              <a:buNone/>
            </a:pPr>
            <a:r>
              <a:rPr lang="cs-CZ" sz="1400" dirty="0">
                <a:solidFill>
                  <a:srgbClr val="395990"/>
                </a:solidFill>
                <a:latin typeface="Usual" panose="020B0603030403020204"/>
                <a:cs typeface="Calibri" panose="020F0502020204030204" pitchFamily="34" charset="0"/>
              </a:rPr>
              <a:t>			útvar tajemníka fakulty</a:t>
            </a:r>
          </a:p>
          <a:p>
            <a:pPr marL="0" indent="0" fontAlgn="base">
              <a:spcBef>
                <a:spcPct val="0"/>
              </a:spcBef>
              <a:spcAft>
                <a:spcPts val="600"/>
              </a:spcAft>
              <a:buNone/>
            </a:pPr>
            <a:r>
              <a:rPr lang="cs-CZ" sz="1400" dirty="0">
                <a:solidFill>
                  <a:srgbClr val="395990"/>
                </a:solidFill>
                <a:latin typeface="Usual" panose="020B0603030403020204"/>
                <a:cs typeface="Calibri" panose="020F0502020204030204" pitchFamily="34" charset="0"/>
              </a:rPr>
              <a:t>			účelové zařízení kolejí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1400" dirty="0">
              <a:solidFill>
                <a:srgbClr val="395990"/>
              </a:solidFill>
              <a:latin typeface="Usual" panose="020B0603030403020204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765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987574"/>
            <a:ext cx="7416824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algn="just" fontAlgn="base">
              <a:spcBef>
                <a:spcPct val="0"/>
              </a:spcBef>
              <a:buNone/>
            </a:pPr>
            <a:endParaRPr lang="cs-CZ" sz="1400" dirty="0">
              <a:solidFill>
                <a:srgbClr val="395990"/>
              </a:solidFill>
              <a:latin typeface="Usual" panose="020B0603030403020204"/>
              <a:cs typeface="Calibri" panose="020F0502020204030204" pitchFamily="34" charset="0"/>
            </a:endParaRPr>
          </a:p>
          <a:p>
            <a:pPr marL="0" lvl="0" indent="0" algn="just" fontAlgn="base">
              <a:spcBef>
                <a:spcPct val="0"/>
              </a:spcBef>
              <a:buNone/>
            </a:pPr>
            <a:r>
              <a:rPr lang="cs-CZ" sz="1400" dirty="0">
                <a:solidFill>
                  <a:srgbClr val="395990"/>
                </a:solidFill>
                <a:latin typeface="Usual" panose="020B0603030403020204"/>
                <a:cs typeface="Calibri" panose="020F0502020204030204" pitchFamily="34" charset="0"/>
              </a:rPr>
              <a:t>Filozoficko-přírodovědecká fakulta v roce 2020 hospodařila </a:t>
            </a:r>
            <a:r>
              <a:rPr lang="cs-CZ" sz="1400" b="1" dirty="0">
                <a:solidFill>
                  <a:srgbClr val="395990"/>
                </a:solidFill>
                <a:latin typeface="Usual" panose="020B0603030403020204"/>
                <a:cs typeface="Calibri" panose="020F0502020204030204" pitchFamily="34" charset="0"/>
              </a:rPr>
              <a:t>s vyrovnaným rozpočtem.</a:t>
            </a:r>
          </a:p>
          <a:p>
            <a:pPr marL="0" indent="0" algn="just" fontAlgn="base">
              <a:spcBef>
                <a:spcPct val="0"/>
              </a:spcBef>
              <a:buNone/>
            </a:pPr>
            <a:r>
              <a:rPr lang="cs-CZ" sz="1400" dirty="0">
                <a:solidFill>
                  <a:srgbClr val="395990"/>
                </a:solidFill>
                <a:latin typeface="Usual" panose="020B0603030403020204"/>
                <a:cs typeface="Calibri" panose="020F0502020204030204" pitchFamily="34" charset="0"/>
              </a:rPr>
              <a:t>Na zajištění vyrovnaného rozpočtu bylo použito z Fondu provozních prostředků 1.085.322,69 Kč (dofinancování doktorských stipendií, spolufinancování ESF a ERDF, krytí provozních nákladů ad.).</a:t>
            </a:r>
          </a:p>
          <a:p>
            <a:pPr marL="0" lvl="0" indent="0" algn="just" fontAlgn="base">
              <a:spcBef>
                <a:spcPct val="0"/>
              </a:spcBef>
              <a:buNone/>
            </a:pPr>
            <a:endParaRPr lang="cs-CZ" sz="1400" b="1" dirty="0">
              <a:solidFill>
                <a:srgbClr val="395990"/>
              </a:solidFill>
              <a:latin typeface="Usual" panose="020B0603030403020204"/>
              <a:cs typeface="Calibri" panose="020F0502020204030204" pitchFamily="34" charset="0"/>
            </a:endParaRPr>
          </a:p>
          <a:p>
            <a:pPr marL="0" lvl="0" indent="0" algn="just" fontAlgn="base">
              <a:spcBef>
                <a:spcPct val="0"/>
              </a:spcBef>
              <a:buNone/>
            </a:pPr>
            <a:r>
              <a:rPr lang="cs-CZ" sz="1400" b="1" dirty="0">
                <a:solidFill>
                  <a:srgbClr val="395990"/>
                </a:solidFill>
                <a:latin typeface="Usual" panose="020B0603030403020204"/>
                <a:cs typeface="Calibri" panose="020F0502020204030204" pitchFamily="34" charset="0"/>
              </a:rPr>
              <a:t>Celkové náklady hlavní činnosti činily 132.537.002,21 Kč a výnosy 132.576.680,10 Kč</a:t>
            </a:r>
            <a:r>
              <a:rPr lang="cs-CZ" sz="1400" dirty="0">
                <a:solidFill>
                  <a:srgbClr val="395990"/>
                </a:solidFill>
                <a:latin typeface="Usual" panose="020B0603030403020204"/>
                <a:cs typeface="Calibri" panose="020F0502020204030204" pitchFamily="34" charset="0"/>
              </a:rPr>
              <a:t>.</a:t>
            </a:r>
          </a:p>
          <a:p>
            <a:pPr marL="0" indent="0" algn="just" fontAlgn="base">
              <a:spcBef>
                <a:spcPct val="0"/>
              </a:spcBef>
              <a:buNone/>
            </a:pPr>
            <a:endParaRPr lang="cs-CZ" sz="1400" b="1" dirty="0">
              <a:solidFill>
                <a:srgbClr val="395990"/>
              </a:solidFill>
              <a:latin typeface="Usual" panose="020B0603030403020204"/>
              <a:cs typeface="Calibri" panose="020F0502020204030204" pitchFamily="34" charset="0"/>
            </a:endParaRPr>
          </a:p>
          <a:p>
            <a:pPr marL="0" indent="0" algn="just" fontAlgn="base">
              <a:spcBef>
                <a:spcPct val="0"/>
              </a:spcBef>
              <a:buNone/>
            </a:pPr>
            <a:r>
              <a:rPr lang="cs-CZ" sz="1400" b="1" dirty="0">
                <a:solidFill>
                  <a:srgbClr val="395990"/>
                </a:solidFill>
                <a:latin typeface="Usual" panose="020B0603030403020204"/>
                <a:cs typeface="Calibri" panose="020F0502020204030204" pitchFamily="34" charset="0"/>
              </a:rPr>
              <a:t>V hlavní činnosti</a:t>
            </a:r>
            <a:r>
              <a:rPr lang="cs-CZ" sz="1400" dirty="0">
                <a:solidFill>
                  <a:srgbClr val="395990"/>
                </a:solidFill>
                <a:latin typeface="Usual" panose="020B0603030403020204"/>
                <a:cs typeface="Calibri" panose="020F0502020204030204" pitchFamily="34" charset="0"/>
              </a:rPr>
              <a:t> bylo dosaženo kladného hospodářského výsledku 39.677,89 Kč. </a:t>
            </a:r>
          </a:p>
          <a:p>
            <a:pPr marL="0" lvl="0" indent="0" algn="just" fontAlgn="base">
              <a:spcBef>
                <a:spcPct val="0"/>
              </a:spcBef>
              <a:buNone/>
            </a:pPr>
            <a:endParaRPr lang="cs-CZ" sz="1400" b="1" dirty="0">
              <a:solidFill>
                <a:srgbClr val="395990"/>
              </a:solidFill>
              <a:latin typeface="Usual" panose="020B0603030403020204"/>
              <a:cs typeface="Calibri" panose="020F0502020204030204" pitchFamily="34" charset="0"/>
            </a:endParaRPr>
          </a:p>
          <a:p>
            <a:pPr marL="0" lvl="0" indent="0" algn="just" fontAlgn="base">
              <a:spcBef>
                <a:spcPct val="0"/>
              </a:spcBef>
              <a:buNone/>
            </a:pPr>
            <a:r>
              <a:rPr lang="cs-CZ" sz="1400" b="1" dirty="0">
                <a:solidFill>
                  <a:srgbClr val="395990"/>
                </a:solidFill>
                <a:latin typeface="Usual" panose="020B0603030403020204"/>
                <a:cs typeface="Calibri" panose="020F0502020204030204" pitchFamily="34" charset="0"/>
              </a:rPr>
              <a:t>Doplňková činnost</a:t>
            </a:r>
            <a:r>
              <a:rPr lang="cs-CZ" sz="1400" dirty="0">
                <a:solidFill>
                  <a:srgbClr val="395990"/>
                </a:solidFill>
                <a:latin typeface="Usual" panose="020B0603030403020204"/>
                <a:cs typeface="Calibri" panose="020F0502020204030204" pitchFamily="34" charset="0"/>
              </a:rPr>
              <a:t> přinesla celkem zisk 368.785,29 Kč. </a:t>
            </a:r>
          </a:p>
          <a:p>
            <a:pPr marL="0" lvl="0" indent="0" algn="just" fontAlgn="base">
              <a:spcBef>
                <a:spcPct val="0"/>
              </a:spcBef>
              <a:buNone/>
            </a:pPr>
            <a:endParaRPr lang="cs-CZ" sz="1400" b="1" dirty="0">
              <a:solidFill>
                <a:srgbClr val="395990"/>
              </a:solidFill>
              <a:latin typeface="Usual" panose="020B0603030403020204"/>
              <a:cs typeface="Calibri" panose="020F0502020204030204" pitchFamily="34" charset="0"/>
            </a:endParaRPr>
          </a:p>
          <a:p>
            <a:pPr marL="0" lvl="0" indent="0" algn="just" fontAlgn="base">
              <a:spcBef>
                <a:spcPct val="0"/>
              </a:spcBef>
              <a:buNone/>
            </a:pPr>
            <a:r>
              <a:rPr lang="cs-CZ" sz="1400" b="1" dirty="0">
                <a:solidFill>
                  <a:srgbClr val="395990"/>
                </a:solidFill>
                <a:latin typeface="Usual" panose="020B0603030403020204"/>
                <a:cs typeface="Calibri" panose="020F0502020204030204" pitchFamily="34" charset="0"/>
              </a:rPr>
              <a:t>Celkový objem vyplacených mzdových prostředků v hlavní činnosti činil 71.810.061,- Kč.</a:t>
            </a:r>
            <a:r>
              <a:rPr lang="cs-CZ" sz="1400" dirty="0">
                <a:solidFill>
                  <a:srgbClr val="395990"/>
                </a:solidFill>
                <a:latin typeface="Usual" panose="020B0603030403020204"/>
                <a:cs typeface="Calibri" panose="020F0502020204030204" pitchFamily="34" charset="0"/>
              </a:rPr>
              <a:t> </a:t>
            </a:r>
          </a:p>
          <a:p>
            <a:pPr marL="0" lvl="0" indent="0" algn="just" fontAlgn="base">
              <a:spcBef>
                <a:spcPct val="0"/>
              </a:spcBef>
              <a:buNone/>
            </a:pPr>
            <a:r>
              <a:rPr lang="cs-CZ" sz="1400" dirty="0">
                <a:solidFill>
                  <a:srgbClr val="395990"/>
                </a:solidFill>
                <a:latin typeface="Usual" panose="020B0603030403020204"/>
                <a:cs typeface="Calibri" panose="020F0502020204030204" pitchFamily="34" charset="0"/>
              </a:rPr>
              <a:t>Průměrná mzda v roce 2020 činila 34.320,- Kč.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sz="2000" dirty="0">
                <a:latin typeface="Usual" panose="020B0603030403020204"/>
              </a:rPr>
              <a:t>II. ROZPOČTOVÉ ZÁLEŽITOSTI</a:t>
            </a:r>
          </a:p>
        </p:txBody>
      </p:sp>
    </p:spTree>
    <p:extLst>
      <p:ext uri="{BB962C8B-B14F-4D97-AF65-F5344CB8AC3E}">
        <p14:creationId xmlns:p14="http://schemas.microsoft.com/office/powerpoint/2010/main" val="150542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915566"/>
            <a:ext cx="7416824" cy="38164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600" b="1" dirty="0">
                <a:latin typeface="Usual" panose="020B0603030403020204"/>
                <a:cs typeface="Calibri" panose="020F0502020204030204" pitchFamily="34" charset="0"/>
              </a:rPr>
              <a:t>Struktura příspěvků a dotací FPF v roce 2020 byla následující (v tis. Kč):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200" b="1" dirty="0">
                <a:latin typeface="Usual" panose="020B0603030403020204"/>
                <a:cs typeface="Calibri" panose="020F0502020204030204" pitchFamily="34" charset="0"/>
              </a:rPr>
              <a:t>Oblast Vysoká škola 			82.021 (pokles o 11,24%)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200" b="1" dirty="0">
                <a:latin typeface="Usual" panose="020B0603030403020204"/>
                <a:cs typeface="Calibri" panose="020F0502020204030204" pitchFamily="34" charset="0"/>
              </a:rPr>
              <a:t>Oblast </a:t>
            </a:r>
            <a:r>
              <a:rPr lang="cs-CZ" sz="1200" b="1" dirty="0" err="1">
                <a:latin typeface="Usual" panose="020B0603030403020204"/>
                <a:cs typeface="Calibri" panose="020F0502020204030204" pitchFamily="34" charset="0"/>
              </a:rPr>
              <a:t>KaM</a:t>
            </a:r>
            <a:r>
              <a:rPr lang="cs-CZ" sz="1200" b="1" dirty="0">
                <a:latin typeface="Usual" panose="020B0603030403020204"/>
                <a:cs typeface="Calibri" panose="020F0502020204030204" pitchFamily="34" charset="0"/>
              </a:rPr>
              <a:t> (dotace) 			3.284 (vratka 1.660)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200" dirty="0">
                <a:latin typeface="Usual" panose="020B0603030403020204"/>
                <a:cs typeface="Calibri" panose="020F0502020204030204" pitchFamily="34" charset="0"/>
              </a:rPr>
              <a:t>Specifický výzkum (dotace) 			4.593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200" dirty="0">
                <a:latin typeface="Usual" panose="020B0603030403020204"/>
                <a:cs typeface="Calibri" panose="020F0502020204030204" pitchFamily="34" charset="0"/>
              </a:rPr>
              <a:t>GA ČR (dotace) 			1.182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200" dirty="0">
                <a:latin typeface="Usual" panose="020B0603030403020204"/>
                <a:cs typeface="Calibri" panose="020F0502020204030204" pitchFamily="34" charset="0"/>
              </a:rPr>
              <a:t>GA ČR (spoluřešitelé)			-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200" dirty="0">
                <a:latin typeface="Usual" panose="020B0603030403020204"/>
                <a:cs typeface="Calibri" panose="020F0502020204030204" pitchFamily="34" charset="0"/>
              </a:rPr>
              <a:t>TA ČR				958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200" dirty="0">
                <a:latin typeface="Usual" panose="020B0603030403020204"/>
                <a:cs typeface="Calibri" panose="020F0502020204030204" pitchFamily="34" charset="0"/>
              </a:rPr>
              <a:t>Podpora na rozvoj výzkumné organizace (dotace)	14.974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200" dirty="0">
                <a:latin typeface="Usual" panose="020B0603030403020204"/>
                <a:cs typeface="Calibri" panose="020F0502020204030204" pitchFamily="34" charset="0"/>
              </a:rPr>
              <a:t>NPU II				2.703 (vratka 528)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200" dirty="0">
                <a:latin typeface="Usual" panose="020B0603030403020204"/>
                <a:cs typeface="Calibri" panose="020F0502020204030204" pitchFamily="34" charset="0"/>
              </a:rPr>
              <a:t>Ministerstvo pro místní rozvoj		451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200" dirty="0">
                <a:latin typeface="Usual" panose="020B0603030403020204"/>
                <a:cs typeface="Calibri" panose="020F0502020204030204" pitchFamily="34" charset="0"/>
              </a:rPr>
              <a:t>Moravskoslezský kraj		 	135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200" dirty="0">
                <a:latin typeface="Usual" panose="020B0603030403020204"/>
                <a:cs typeface="Calibri" panose="020F0502020204030204" pitchFamily="34" charset="0"/>
              </a:rPr>
              <a:t>Město Opava				155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200" dirty="0">
                <a:latin typeface="Usual" panose="020B0603030403020204"/>
                <a:cs typeface="Calibri" panose="020F0502020204030204" pitchFamily="34" charset="0"/>
              </a:rPr>
              <a:t>ESF, ERDF 			</a:t>
            </a:r>
            <a:r>
              <a:rPr lang="cs-CZ" sz="1200" b="1" dirty="0">
                <a:latin typeface="Usual" panose="020B0603030403020204"/>
                <a:cs typeface="Calibri" panose="020F0502020204030204" pitchFamily="34" charset="0"/>
              </a:rPr>
              <a:t>	</a:t>
            </a:r>
            <a:r>
              <a:rPr lang="cs-CZ" sz="1200" dirty="0">
                <a:latin typeface="Usual" panose="020B0603030403020204"/>
                <a:cs typeface="Calibri" panose="020F0502020204030204" pitchFamily="34" charset="0"/>
              </a:rPr>
              <a:t>25.268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200" dirty="0">
                <a:latin typeface="Usual" panose="020B0603030403020204"/>
                <a:cs typeface="Calibri" panose="020F0502020204030204" pitchFamily="34" charset="0"/>
              </a:rPr>
              <a:t>Ministerstvo kultury (NAKI II ad.)		7.735 (vratka 15)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200" dirty="0">
                <a:latin typeface="Usual" panose="020B0603030403020204"/>
                <a:cs typeface="Calibri" panose="020F0502020204030204" pitchFamily="34" charset="0"/>
              </a:rPr>
              <a:t>Ministerstvo zahraničních věcí		48 (vratka 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200" dirty="0">
                <a:latin typeface="Usual" panose="020B0603030403020204"/>
                <a:cs typeface="Calibri" panose="020F0502020204030204" pitchFamily="34" charset="0"/>
              </a:rPr>
              <a:t>Dotace </a:t>
            </a:r>
            <a:r>
              <a:rPr lang="cs-CZ" sz="1200" dirty="0" err="1">
                <a:latin typeface="Usual" panose="020B0603030403020204"/>
                <a:cs typeface="Calibri" panose="020F0502020204030204" pitchFamily="34" charset="0"/>
              </a:rPr>
              <a:t>Visegrad</a:t>
            </a:r>
            <a:r>
              <a:rPr lang="cs-CZ" sz="1200" dirty="0">
                <a:latin typeface="Usual" panose="020B0603030403020204"/>
                <a:cs typeface="Calibri" panose="020F0502020204030204" pitchFamily="34" charset="0"/>
              </a:rPr>
              <a:t>			395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200" dirty="0">
                <a:latin typeface="Usual" panose="020B0603030403020204"/>
                <a:cs typeface="Calibri" panose="020F0502020204030204" pitchFamily="34" charset="0"/>
              </a:rPr>
              <a:t>Dotace Erasmus Plus			96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200" b="1" dirty="0">
                <a:latin typeface="Usual" panose="020B0603030403020204"/>
                <a:cs typeface="Calibri" panose="020F0502020204030204" pitchFamily="34" charset="0"/>
              </a:rPr>
              <a:t>CELKEM 				143.998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b="1" dirty="0">
              <a:latin typeface="Usual" panose="020B0603030403020204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400" b="1" dirty="0">
                <a:latin typeface="Usual" panose="020B0603030403020204"/>
                <a:cs typeface="Calibri" panose="020F0502020204030204" pitchFamily="34" charset="0"/>
              </a:rPr>
              <a:t>						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b="1" dirty="0">
              <a:latin typeface="Usual" panose="020B0603030403020204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400" b="1" dirty="0">
              <a:latin typeface="Usual" panose="020B0603030403020204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400" b="1" dirty="0">
              <a:latin typeface="Usual" panose="020B0603030403020204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400" b="1" dirty="0">
              <a:latin typeface="Usual" panose="020B0603030403020204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400" b="1" dirty="0">
              <a:latin typeface="Usual" panose="020B0603030403020204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400" b="1" dirty="0">
              <a:latin typeface="Usual" panose="020B0603030403020204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400" b="1" dirty="0">
              <a:latin typeface="Usual" panose="020B0603030403020204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400" b="1" dirty="0">
              <a:latin typeface="Usual" panose="020B0603030403020204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400" b="1" dirty="0">
              <a:latin typeface="Usual" panose="020B0603030403020204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400" dirty="0">
              <a:latin typeface="Usual" panose="020B0603030403020204"/>
              <a:cs typeface="Calibri" panose="020F0502020204030204" pitchFamily="34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sz="2000" dirty="0">
                <a:latin typeface="Usual" panose="020B0603030403020204"/>
              </a:rPr>
              <a:t>II. ROZPOČTOVÉ ZÁLEŽITOSTI</a:t>
            </a:r>
          </a:p>
        </p:txBody>
      </p:sp>
    </p:spTree>
    <p:extLst>
      <p:ext uri="{BB962C8B-B14F-4D97-AF65-F5344CB8AC3E}">
        <p14:creationId xmlns:p14="http://schemas.microsoft.com/office/powerpoint/2010/main" val="932665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43558"/>
            <a:ext cx="7488832" cy="115212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V roce 2020 (od 1. 1. do 31. 12. 2020) pracovalo na FPF SU </a:t>
            </a:r>
            <a:r>
              <a:rPr lang="cs-CZ" sz="14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celkem</a:t>
            </a: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 </a:t>
            </a:r>
            <a:r>
              <a:rPr lang="cs-CZ" sz="14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187,15</a:t>
            </a: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 přepočtených zaměstnanců. Z toho bylo </a:t>
            </a:r>
            <a:r>
              <a:rPr lang="cs-CZ" sz="14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87,06 pedagogických </a:t>
            </a: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pracovníků a </a:t>
            </a:r>
            <a:r>
              <a:rPr lang="cs-CZ" sz="14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38,15 vědeckých pracovníků </a:t>
            </a: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(celkem </a:t>
            </a:r>
            <a:r>
              <a:rPr lang="cs-CZ" sz="14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125,21 vědecko-pedagogických pracovníků</a:t>
            </a: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). V závěru roku měl pedagogický sbor následující strukturu: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Stav k 31. 12. 2020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400" dirty="0">
              <a:solidFill>
                <a:srgbClr val="FF0000"/>
              </a:solidFill>
              <a:latin typeface="Usual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cs-CZ" sz="1600" b="1" dirty="0">
              <a:solidFill>
                <a:srgbClr val="FF0000"/>
              </a:solidFill>
              <a:latin typeface="Usual"/>
              <a:cs typeface="Calibri" panose="020F0502020204030204" pitchFamily="34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sz="2000" dirty="0">
                <a:latin typeface="Usual"/>
              </a:rPr>
              <a:t>III. PERSONÁLNÍ ZÁLEŽITOSTI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621661"/>
              </p:ext>
            </p:extLst>
          </p:nvPr>
        </p:nvGraphicFramePr>
        <p:xfrm>
          <a:off x="395535" y="2355725"/>
          <a:ext cx="6847011" cy="201622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92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42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395990"/>
                        </a:solidFill>
                        <a:effectLst/>
                        <a:latin typeface="Usual"/>
                        <a:cs typeface="Calibri" panose="020F0502020204030204" pitchFamily="34" charset="0"/>
                      </a:endParaRPr>
                    </a:p>
                  </a:txBody>
                  <a:tcPr marL="44450" marR="44450" marT="0" marB="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395990"/>
                          </a:solidFill>
                          <a:effectLst/>
                          <a:latin typeface="Usual"/>
                          <a:cs typeface="Calibri" panose="020F0502020204030204" pitchFamily="34" charset="0"/>
                        </a:rPr>
                        <a:t>Fyzických osob</a:t>
                      </a:r>
                      <a:endParaRPr kumimoji="0" lang="cs-CZ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395990"/>
                        </a:solidFill>
                        <a:effectLst/>
                        <a:latin typeface="Usual"/>
                        <a:cs typeface="Calibri" panose="020F0502020204030204" pitchFamily="34" charset="0"/>
                      </a:endParaRPr>
                    </a:p>
                  </a:txBody>
                  <a:tcPr marL="44450" marR="44450" marT="0" marB="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395990"/>
                          </a:solidFill>
                          <a:effectLst/>
                          <a:latin typeface="Usual"/>
                          <a:cs typeface="Calibri" panose="020F0502020204030204" pitchFamily="34" charset="0"/>
                        </a:rPr>
                        <a:t>Přepočtených osob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395990"/>
                          </a:solidFill>
                          <a:effectLst/>
                          <a:latin typeface="Usual"/>
                          <a:cs typeface="Calibri" panose="020F0502020204030204" pitchFamily="34" charset="0"/>
                        </a:rPr>
                        <a:t>pedagog. pracovníků</a:t>
                      </a:r>
                      <a:endParaRPr kumimoji="0" lang="cs-CZ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395990"/>
                        </a:solidFill>
                        <a:effectLst/>
                        <a:latin typeface="Usual"/>
                        <a:cs typeface="Calibri" panose="020F0502020204030204" pitchFamily="34" charset="0"/>
                      </a:endParaRPr>
                    </a:p>
                  </a:txBody>
                  <a:tcPr marL="44450" marR="44450" marT="0" marB="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395990"/>
                          </a:solidFill>
                          <a:effectLst/>
                          <a:latin typeface="Usual"/>
                          <a:cs typeface="Calibri" panose="020F0502020204030204" pitchFamily="34" charset="0"/>
                        </a:rPr>
                        <a:t>Přepočtených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395990"/>
                          </a:solidFill>
                          <a:effectLst/>
                          <a:latin typeface="Usual"/>
                          <a:cs typeface="Calibri" panose="020F0502020204030204" pitchFamily="34" charset="0"/>
                        </a:rPr>
                        <a:t>osob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395990"/>
                          </a:solidFill>
                          <a:effectLst/>
                          <a:latin typeface="Usual"/>
                          <a:cs typeface="Calibri" panose="020F0502020204030204" pitchFamily="34" charset="0"/>
                        </a:rPr>
                        <a:t>vědeckých pracovníků</a:t>
                      </a:r>
                    </a:p>
                  </a:txBody>
                  <a:tcPr marL="44450" marR="44450" marT="0" marB="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2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395990"/>
                          </a:solidFill>
                          <a:effectLst/>
                          <a:latin typeface="Usual"/>
                          <a:cs typeface="Calibri" panose="020F0502020204030204" pitchFamily="34" charset="0"/>
                        </a:rPr>
                        <a:t>Profesorů</a:t>
                      </a:r>
                      <a:endParaRPr kumimoji="0" lang="cs-CZ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395990"/>
                        </a:solidFill>
                        <a:effectLst/>
                        <a:latin typeface="Usual"/>
                        <a:cs typeface="Calibri" panose="020F0502020204030204" pitchFamily="34" charset="0"/>
                      </a:endParaRPr>
                    </a:p>
                  </a:txBody>
                  <a:tcPr marL="44450" marR="4445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95990"/>
                          </a:solidFill>
                          <a:effectLst/>
                          <a:latin typeface="Usual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44450" marR="4445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95990"/>
                          </a:solidFill>
                          <a:effectLst/>
                          <a:latin typeface="Usual"/>
                          <a:cs typeface="Calibri" panose="020F0502020204030204" pitchFamily="34" charset="0"/>
                        </a:rPr>
                        <a:t>4,63</a:t>
                      </a:r>
                    </a:p>
                  </a:txBody>
                  <a:tcPr marL="44450" marR="4445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95990"/>
                          </a:solidFill>
                          <a:effectLst/>
                          <a:latin typeface="Usual"/>
                          <a:cs typeface="Calibri" panose="020F0502020204030204" pitchFamily="34" charset="0"/>
                        </a:rPr>
                        <a:t>7,0</a:t>
                      </a:r>
                    </a:p>
                  </a:txBody>
                  <a:tcPr marL="44450" marR="4445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2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395990"/>
                          </a:solidFill>
                          <a:effectLst/>
                          <a:latin typeface="Usual"/>
                          <a:cs typeface="Calibri" panose="020F0502020204030204" pitchFamily="34" charset="0"/>
                        </a:rPr>
                        <a:t>Docentů</a:t>
                      </a:r>
                      <a:endParaRPr kumimoji="0" lang="cs-CZ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395990"/>
                        </a:solidFill>
                        <a:effectLst/>
                        <a:latin typeface="Usual"/>
                        <a:cs typeface="Calibri" panose="020F0502020204030204" pitchFamily="34" charset="0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95990"/>
                          </a:solidFill>
                          <a:effectLst/>
                          <a:latin typeface="Usual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95990"/>
                          </a:solidFill>
                          <a:effectLst/>
                          <a:latin typeface="Usual"/>
                          <a:cs typeface="Calibri" panose="020F0502020204030204" pitchFamily="34" charset="0"/>
                        </a:rPr>
                        <a:t>16,25</a:t>
                      </a: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95990"/>
                          </a:solidFill>
                          <a:effectLst/>
                          <a:latin typeface="Usual"/>
                          <a:cs typeface="Calibri" panose="020F0502020204030204" pitchFamily="34" charset="0"/>
                        </a:rPr>
                        <a:t>7,25</a:t>
                      </a: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2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95990"/>
                          </a:solidFill>
                          <a:effectLst/>
                          <a:latin typeface="Usual"/>
                          <a:cs typeface="Calibri" panose="020F0502020204030204" pitchFamily="34" charset="0"/>
                        </a:rPr>
                        <a:t>Odb</a:t>
                      </a:r>
                      <a:r>
                        <a:rPr kumimoji="0" lang="cs-CZ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395990"/>
                          </a:solidFill>
                          <a:effectLst/>
                          <a:latin typeface="Usual"/>
                          <a:cs typeface="Calibri" panose="020F0502020204030204" pitchFamily="34" charset="0"/>
                        </a:rPr>
                        <a:t>. asistentů </a:t>
                      </a:r>
                      <a:endParaRPr kumimoji="0" lang="cs-CZ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395990"/>
                        </a:solidFill>
                        <a:effectLst/>
                        <a:latin typeface="Usual"/>
                        <a:cs typeface="Calibri" panose="020F0502020204030204" pitchFamily="34" charset="0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95990"/>
                          </a:solidFill>
                          <a:effectLst/>
                          <a:latin typeface="Usual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95990"/>
                          </a:solidFill>
                          <a:effectLst/>
                          <a:latin typeface="Usual"/>
                          <a:cs typeface="Calibri" panose="020F0502020204030204" pitchFamily="34" charset="0"/>
                        </a:rPr>
                        <a:t>39,13</a:t>
                      </a: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95990"/>
                          </a:solidFill>
                          <a:effectLst/>
                          <a:latin typeface="Usual"/>
                          <a:cs typeface="Calibri" panose="020F0502020204030204" pitchFamily="34" charset="0"/>
                        </a:rPr>
                        <a:t>20,9</a:t>
                      </a: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2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395990"/>
                          </a:solidFill>
                          <a:effectLst/>
                          <a:latin typeface="Usual"/>
                          <a:cs typeface="Calibri" panose="020F0502020204030204" pitchFamily="34" charset="0"/>
                        </a:rPr>
                        <a:t>Asistentů</a:t>
                      </a:r>
                      <a:endParaRPr kumimoji="0" lang="cs-CZ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395990"/>
                        </a:solidFill>
                        <a:effectLst/>
                        <a:latin typeface="Usual"/>
                        <a:cs typeface="Calibri" panose="020F0502020204030204" pitchFamily="34" charset="0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95990"/>
                          </a:solidFill>
                          <a:effectLst/>
                          <a:latin typeface="Usual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95990"/>
                          </a:solidFill>
                          <a:effectLst/>
                          <a:latin typeface="Usual"/>
                          <a:cs typeface="Calibri" panose="020F0502020204030204" pitchFamily="34" charset="0"/>
                        </a:rPr>
                        <a:t>19,05</a:t>
                      </a: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95990"/>
                          </a:solidFill>
                          <a:effectLst/>
                          <a:latin typeface="Usual"/>
                          <a:cs typeface="Calibri" panose="020F0502020204030204" pitchFamily="34" charset="0"/>
                        </a:rPr>
                        <a:t>3,0</a:t>
                      </a: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2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395990"/>
                          </a:solidFill>
                          <a:effectLst/>
                          <a:latin typeface="Usual"/>
                          <a:cs typeface="Calibri" panose="020F0502020204030204" pitchFamily="34" charset="0"/>
                        </a:rPr>
                        <a:t>Lektorů</a:t>
                      </a:r>
                      <a:endParaRPr kumimoji="0" lang="cs-CZ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395990"/>
                        </a:solidFill>
                        <a:effectLst/>
                        <a:latin typeface="Usual"/>
                        <a:cs typeface="Calibri" panose="020F0502020204030204" pitchFamily="34" charset="0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95990"/>
                          </a:solidFill>
                          <a:effectLst/>
                          <a:latin typeface="Usual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95990"/>
                          </a:solidFill>
                          <a:effectLst/>
                          <a:latin typeface="Usual"/>
                          <a:cs typeface="Calibri" panose="020F0502020204030204" pitchFamily="34" charset="0"/>
                        </a:rPr>
                        <a:t>8,0</a:t>
                      </a: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95990"/>
                          </a:solidFill>
                          <a:effectLst/>
                          <a:latin typeface="Usual"/>
                          <a:cs typeface="Calibri" panose="020F0502020204030204" pitchFamily="34" charset="0"/>
                        </a:rPr>
                        <a:t>0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95990"/>
                        </a:solidFill>
                        <a:effectLst/>
                        <a:latin typeface="Usual"/>
                        <a:cs typeface="Calibri" panose="020F0502020204030204" pitchFamily="34" charset="0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29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sz="2000" dirty="0">
                <a:latin typeface="Usual"/>
              </a:rPr>
              <a:t>IV. STUDIJNÍ OBLAST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66D2712A-608F-4469-B8AE-4C2EC4088BB9}"/>
              </a:ext>
            </a:extLst>
          </p:cNvPr>
          <p:cNvSpPr txBox="1">
            <a:spLocks/>
          </p:cNvSpPr>
          <p:nvPr/>
        </p:nvSpPr>
        <p:spPr>
          <a:xfrm>
            <a:off x="323528" y="771550"/>
            <a:ext cx="7992888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1600" b="1" dirty="0">
              <a:solidFill>
                <a:srgbClr val="FF0000"/>
              </a:solidFill>
              <a:latin typeface="Usual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1600" b="1" dirty="0">
              <a:solidFill>
                <a:srgbClr val="FF0000"/>
              </a:solidFill>
              <a:latin typeface="Usual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6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Počet studentů </a:t>
            </a: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(stav k 31. 10. 2020):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4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1481</a:t>
            </a: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, z toho 	Bc. 	1139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	    	</a:t>
            </a:r>
            <a:r>
              <a:rPr lang="cs-CZ" sz="1400" dirty="0" err="1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NMgr</a:t>
            </a: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.	252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400" dirty="0">
                <a:solidFill>
                  <a:srgbClr val="FF0000"/>
                </a:solidFill>
                <a:latin typeface="Usual"/>
                <a:cs typeface="Calibri" panose="020F0502020204030204" pitchFamily="34" charset="0"/>
              </a:rPr>
              <a:t>	    	</a:t>
            </a: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Dr.	</a:t>
            </a:r>
            <a:r>
              <a:rPr lang="cs-CZ" sz="1400" dirty="0">
                <a:solidFill>
                  <a:srgbClr val="395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 (včetně 13 přerušených studií)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1400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1400" b="1" dirty="0">
              <a:solidFill>
                <a:srgbClr val="FF0000"/>
              </a:solidFill>
              <a:latin typeface="Usual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1600" b="1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6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Aktuální počet studentů </a:t>
            </a: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(stav k 15. 6. 2021)</a:t>
            </a:r>
            <a:r>
              <a:rPr lang="cs-CZ" sz="14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:</a:t>
            </a:r>
            <a:endParaRPr lang="cs-CZ" sz="1400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4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1115</a:t>
            </a: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, z toho    	Bc.	 809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		</a:t>
            </a:r>
            <a:r>
              <a:rPr lang="cs-CZ" sz="1400" dirty="0" err="1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NMgr</a:t>
            </a: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. 	 217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	 	Dr.  	 </a:t>
            </a:r>
            <a:r>
              <a:rPr lang="cs-CZ" sz="1400" dirty="0">
                <a:solidFill>
                  <a:srgbClr val="395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89 (včetně 11 přerušených studií)</a:t>
            </a:r>
            <a:endParaRPr lang="cs-CZ" sz="1600" b="1" dirty="0">
              <a:solidFill>
                <a:srgbClr val="FF0000"/>
              </a:solidFill>
              <a:latin typeface="Usual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1400" dirty="0">
              <a:latin typeface="Usual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539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915566"/>
            <a:ext cx="8064896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16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Bakalářské, magisterské a doktorské studium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cs-CZ" sz="1400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cs-CZ" sz="1400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			      Bc.	         </a:t>
            </a:r>
            <a:r>
              <a:rPr lang="cs-CZ" sz="1400" dirty="0" err="1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NMgr</a:t>
            </a: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.		   Dr.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_______________________________________________________________________________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Studijní programy, obory:	     	</a:t>
            </a:r>
            <a:r>
              <a:rPr lang="cs-CZ" sz="14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8/19</a:t>
            </a: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	        </a:t>
            </a:r>
            <a:r>
              <a:rPr lang="cs-CZ" sz="14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11/13</a:t>
            </a: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            	  </a:t>
            </a:r>
            <a:r>
              <a:rPr lang="cs-CZ" sz="14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6/6</a:t>
            </a: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	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				       + 2/2 v angličtině	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+ 2/2 v angličtině</a:t>
            </a:r>
            <a:endParaRPr lang="cs-CZ" sz="1400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cs-CZ" sz="1400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cs-CZ" sz="1400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cs-CZ" sz="1400" dirty="0">
              <a:solidFill>
                <a:srgbClr val="395990"/>
              </a:solidFill>
              <a:latin typeface="Usual"/>
              <a:cs typeface="Calibri" panose="020F050202020403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			      Bc.	          </a:t>
            </a:r>
            <a:r>
              <a:rPr lang="cs-CZ" sz="1400" dirty="0" err="1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NMgr</a:t>
            </a: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.	                         Dr.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_______________________________________________________________________________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Studijní programy:	    	       </a:t>
            </a:r>
            <a:r>
              <a:rPr lang="cs-CZ" sz="14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26</a:t>
            </a: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	            </a:t>
            </a:r>
            <a:r>
              <a:rPr lang="cs-CZ" sz="14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4</a:t>
            </a: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		   </a:t>
            </a:r>
            <a:r>
              <a:rPr lang="cs-CZ" sz="1400" b="1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1</a:t>
            </a: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	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1400" dirty="0">
                <a:solidFill>
                  <a:srgbClr val="395990"/>
                </a:solidFill>
                <a:latin typeface="Usual"/>
                <a:cs typeface="Calibri" panose="020F0502020204030204" pitchFamily="34" charset="0"/>
              </a:rPr>
              <a:t>(nově akreditované)			             	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sz="2000" dirty="0">
                <a:latin typeface="Usual"/>
              </a:rPr>
              <a:t>IV. STUDIJNÍ OBLAST</a:t>
            </a:r>
          </a:p>
        </p:txBody>
      </p:sp>
    </p:spTree>
    <p:extLst>
      <p:ext uri="{BB962C8B-B14F-4D97-AF65-F5344CB8AC3E}">
        <p14:creationId xmlns:p14="http://schemas.microsoft.com/office/powerpoint/2010/main" val="1379798505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FPF">
      <a:dk1>
        <a:srgbClr val="39599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8300</TotalTime>
  <Words>2867</Words>
  <Application>Microsoft Office PowerPoint</Application>
  <PresentationFormat>Předvádění na obrazovce (16:9)</PresentationFormat>
  <Paragraphs>423</Paragraphs>
  <Slides>25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Usual</vt:lpstr>
      <vt:lpstr>SLU</vt:lpstr>
      <vt:lpstr> FILOZOFICKO- -PŘÍRODOVĚDECKÁ  FAKULTA V OPAVĚ   v období od června 2020 do června 2021</vt:lpstr>
      <vt:lpstr>COVID-19</vt:lpstr>
      <vt:lpstr>I. FILOZOFICKO-PŘÍRODOVĚDECKÁ FAKULTA V OPAVĚ</vt:lpstr>
      <vt:lpstr>I. FILOZOFICKO-PŘÍRODOVĚDECKÁ FAKULTA V OPAVĚ</vt:lpstr>
      <vt:lpstr>II. ROZPOČTOVÉ ZÁLEŽITOSTI</vt:lpstr>
      <vt:lpstr>II. ROZPOČTOVÉ ZÁLEŽITOSTI</vt:lpstr>
      <vt:lpstr>III. PERSONÁLNÍ ZÁLEŽITOSTI</vt:lpstr>
      <vt:lpstr>IV. STUDIJNÍ OBLAST</vt:lpstr>
      <vt:lpstr>IV. STUDIJNÍ OBLAST</vt:lpstr>
      <vt:lpstr>IV. STUDIJNÍ OBLAST</vt:lpstr>
      <vt:lpstr>V. VĚDA A ZAHRANIČNÍ STYKY</vt:lpstr>
      <vt:lpstr>V. VĚDA A ZAHRANIČNÍ STYKY</vt:lpstr>
      <vt:lpstr>V. VĚDA A ZAHRANIČNÍ STYKY</vt:lpstr>
      <vt:lpstr>V. VĚDA A ZAHRANIČNÍ STYKY</vt:lpstr>
      <vt:lpstr>V. VĚDA A ZAHRANIČNÍ STYKY</vt:lpstr>
      <vt:lpstr>V. VĚDA A ZAHRANIČNÍ STYKY</vt:lpstr>
      <vt:lpstr>V. VĚDA A ZAHRANIČNÍ STYKY</vt:lpstr>
      <vt:lpstr>V. VĚDA A ZAHRANIČNÍ STYKY</vt:lpstr>
      <vt:lpstr>V. VĚDA A ZAHRANIČNÍ STYKY</vt:lpstr>
      <vt:lpstr>VI. Strategie A ROZVOJ</vt:lpstr>
      <vt:lpstr>VI. Strategie A ROZVOJ</vt:lpstr>
      <vt:lpstr>VII. PROPAGACE</vt:lpstr>
      <vt:lpstr>VII. PROPAGACE</vt:lpstr>
      <vt:lpstr>VII. PROPAGACE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Lenka Čápová</cp:lastModifiedBy>
  <cp:revision>314</cp:revision>
  <cp:lastPrinted>2018-02-28T15:52:40Z</cp:lastPrinted>
  <dcterms:created xsi:type="dcterms:W3CDTF">2016-07-06T15:42:34Z</dcterms:created>
  <dcterms:modified xsi:type="dcterms:W3CDTF">2021-06-28T13:40:03Z</dcterms:modified>
</cp:coreProperties>
</file>