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81" r:id="rId3"/>
    <p:sldId id="282" r:id="rId4"/>
    <p:sldId id="273" r:id="rId5"/>
    <p:sldId id="275" r:id="rId6"/>
    <p:sldId id="283" r:id="rId7"/>
    <p:sldId id="284" r:id="rId8"/>
    <p:sldId id="272" r:id="rId9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07871"/>
    <a:srgbClr val="981E3A"/>
    <a:srgbClr val="9F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0476" autoAdjust="0"/>
    <p:restoredTop sz="94660"/>
  </p:normalViewPr>
  <p:slideViewPr>
    <p:cSldViewPr>
      <p:cViewPr varScale="1">
        <p:scale>
          <a:sx n="90" d="100"/>
          <a:sy n="90" d="100"/>
        </p:scale>
        <p:origin x="138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97986-0C26-47DE-8982-7AD2B6842259}" type="datetimeFigureOut">
              <a:rPr lang="cs-CZ" smtClean="0"/>
              <a:pPr/>
              <a:t>30.03.2020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4000A-37E1-4D72-B31A-77993FD77D4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744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226939"/>
            <a:ext cx="956040" cy="745712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699542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473199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r>
              <a:rPr lang="cs-CZ" altLang="cs-CZ">
                <a:cs typeface="Times New Roman" panose="02020603050405020304" pitchFamily="18" charset="0"/>
              </a:rPr>
              <a:t>Prostor pro doplňující informace, poznámky</a:t>
            </a:r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4731990"/>
            <a:ext cx="108012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820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facebook.com/slu.opf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3" y="555525"/>
            <a:ext cx="1699500" cy="1325611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51520" y="267494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467544" y="699542"/>
            <a:ext cx="5112568" cy="2160240"/>
          </a:xfrm>
          <a:prstGeom prst="rect">
            <a:avLst/>
          </a:prstGeom>
        </p:spPr>
        <p:txBody>
          <a:bodyPr anchor="t">
            <a:normAutofit fontScale="90000"/>
          </a:bodyPr>
          <a:lstStyle/>
          <a:p>
            <a:r>
              <a:rPr lang="cs-CZ" sz="4000" b="1" dirty="0"/>
              <a:t>Specializace </a:t>
            </a:r>
            <a:r>
              <a:rPr lang="cs-CZ" sz="4000" b="1" dirty="0" err="1"/>
              <a:t>Ma</a:t>
            </a:r>
            <a:r>
              <a:rPr lang="cs-CZ" sz="4000" b="1" dirty="0">
                <a:solidFill>
                  <a:srgbClr val="000000"/>
                </a:solidFill>
                <a:ea typeface="Calibri"/>
              </a:rPr>
              <a:t> </a:t>
            </a:r>
            <a:r>
              <a:rPr lang="cs-CZ" sz="4000" b="1" dirty="0">
                <a:solidFill>
                  <a:schemeClr val="bg1"/>
                </a:solidFill>
                <a:ea typeface="Calibri"/>
              </a:rPr>
              <a:t>Specializace</a:t>
            </a:r>
            <a:br>
              <a:rPr lang="cs-CZ" sz="4000" b="1" dirty="0">
                <a:solidFill>
                  <a:schemeClr val="bg1"/>
                </a:solidFill>
                <a:ea typeface="Calibri"/>
              </a:rPr>
            </a:br>
            <a:r>
              <a:rPr lang="cs-CZ" sz="4000" b="1" dirty="0">
                <a:solidFill>
                  <a:schemeClr val="bg1"/>
                </a:solidFill>
                <a:ea typeface="Calibri"/>
              </a:rPr>
              <a:t>Management hotelnictví </a:t>
            </a:r>
            <a:r>
              <a:rPr lang="cs-CZ" sz="4000" b="1" dirty="0" err="1"/>
              <a:t>n</a:t>
            </a:r>
            <a:r>
              <a:rPr lang="cs-CZ" sz="4000" b="1" dirty="0" err="1">
                <a:ea typeface="Calibri"/>
              </a:rPr>
              <a:t>Specializace</a:t>
            </a:r>
            <a:endParaRPr lang="cs-CZ" sz="3100" dirty="0">
              <a:solidFill>
                <a:srgbClr val="00000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4294967295"/>
          </p:nvPr>
        </p:nvSpPr>
        <p:spPr>
          <a:xfrm>
            <a:off x="1763688" y="3219822"/>
            <a:ext cx="3888432" cy="136815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r">
              <a:buNone/>
            </a:pPr>
            <a:br>
              <a:rPr lang="cs-CZ" sz="1400" b="1" dirty="0">
                <a:solidFill>
                  <a:srgbClr val="000000"/>
                </a:solidFill>
                <a:ea typeface="Calibri"/>
              </a:rPr>
            </a:b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cs-CZ" sz="1400" b="1" dirty="0">
                <a:solidFill>
                  <a:srgbClr val="000000"/>
                </a:solidFill>
              </a:rPr>
              <a:t>studijní obor Podniková ekonomika a management</a:t>
            </a: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6956047" y="3723878"/>
            <a:ext cx="2016224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cs-CZ" altLang="cs-CZ" sz="9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334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702238" y="1635646"/>
            <a:ext cx="2554948" cy="2727467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„Hotel je zařízení, poskytující ubytování a další služby lidem mimo domov. Tyto služby jsou pomíjivé, jejich spotřeba je místně a časově propojena, jsou službou lidí pro lidi a zabezpečují fungování celého systému  cestovního ruchu.“</a:t>
            </a:r>
          </a:p>
          <a:p>
            <a:pPr marL="0" indent="0">
              <a:buNone/>
            </a:pPr>
            <a:endParaRPr lang="cs-CZ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Jaromír Beránek                     </a:t>
            </a:r>
            <a:endParaRPr lang="cs-CZ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931712" y="121461"/>
            <a:ext cx="5032776" cy="30243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cs-CZ" altLang="cs-CZ" sz="2000" dirty="0">
                <a:solidFill>
                  <a:schemeClr val="tx2"/>
                </a:solidFill>
              </a:rPr>
              <a:t>     Specializace je určena zájemcům,                      kteří chtějí získat:</a:t>
            </a:r>
          </a:p>
          <a:p>
            <a:pPr marL="0" indent="0" algn="just">
              <a:buNone/>
            </a:pPr>
            <a:endParaRPr lang="cs-CZ" altLang="cs-CZ" sz="1400" dirty="0">
              <a:solidFill>
                <a:schemeClr val="tx2"/>
              </a:solidFill>
            </a:endParaRPr>
          </a:p>
          <a:p>
            <a:pPr lvl="1">
              <a:buFont typeface="Wingdings" pitchFamily="2" charset="2"/>
              <a:buChar char="Ø"/>
            </a:pPr>
            <a:r>
              <a:rPr lang="cs-CZ" altLang="cs-CZ" sz="1600" dirty="0"/>
              <a:t>jazykové a komunikační dovednosti, </a:t>
            </a:r>
          </a:p>
          <a:p>
            <a:pPr lvl="1">
              <a:buFont typeface="Wingdings" pitchFamily="2" charset="2"/>
              <a:buChar char="Ø"/>
            </a:pPr>
            <a:r>
              <a:rPr lang="cs-CZ" altLang="cs-CZ" sz="1600" dirty="0"/>
              <a:t>odborné znalosti a dovednosti, potřebné pro podnikání v hotelnictví a cestovním ruchu, znalosti organizační, ekonomické a technologické z oblasti řízení provozu podniků hotelnictví, gastronomie a lázeňství. </a:t>
            </a: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2813">
              <a:defRPr/>
            </a:pPr>
            <a:r>
              <a:rPr lang="cs-CZ" sz="2400" dirty="0">
                <a:solidFill>
                  <a:schemeClr val="bg1"/>
                </a:solidFill>
                <a:latin typeface="+mn-lt"/>
                <a:cs typeface="Arial" charset="0"/>
              </a:rPr>
              <a:t>Specializace Management hotelnictví</a:t>
            </a:r>
            <a:endParaRPr lang="pt-BR" sz="2400" dirty="0">
              <a:solidFill>
                <a:schemeClr val="bg1"/>
              </a:solidFill>
              <a:latin typeface="+mn-lt"/>
              <a:cs typeface="Arial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  <p:pic>
        <p:nvPicPr>
          <p:cNvPr id="8" name="Picture 6" descr="Výsledek obrázku pro hoteliér sive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655" y="2859783"/>
            <a:ext cx="3588400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375" y="3435846"/>
            <a:ext cx="1014998" cy="1014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4999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0210" y="638111"/>
            <a:ext cx="7416824" cy="507703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altLang="cs-CZ" dirty="0"/>
              <a:t>na nižším a středním stupni řízení ubytovacích, stravovacích a lázeňských zařízení</a:t>
            </a: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251520" y="1707654"/>
            <a:ext cx="460851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altLang="cs-CZ" sz="1600" dirty="0"/>
              <a:t>na pozici provozních restaurace, vedoucích pracovníků odbytu, obchodu a prodeje v hotelu, řízení banketní a konferenční činnosti a  marketing manažerů v hotelu i v lázních, Food &amp; </a:t>
            </a:r>
            <a:r>
              <a:rPr lang="cs-CZ" altLang="cs-CZ" sz="1600" dirty="0" err="1"/>
              <a:t>Beverage</a:t>
            </a:r>
            <a:r>
              <a:rPr lang="cs-CZ" altLang="cs-CZ" sz="1600" dirty="0"/>
              <a:t>  manažerů, </a:t>
            </a:r>
            <a:r>
              <a:rPr lang="cs-CZ" altLang="cs-CZ" sz="1600" dirty="0" err="1"/>
              <a:t>Revenue</a:t>
            </a:r>
            <a:r>
              <a:rPr lang="cs-CZ" altLang="cs-CZ" sz="1600" dirty="0"/>
              <a:t> manažerů, na pozici manažerů ubytovacích, stravovacích a doplňkových služeb hotelu i lázeňského zařízení. </a:t>
            </a:r>
          </a:p>
        </p:txBody>
      </p:sp>
      <p:sp>
        <p:nvSpPr>
          <p:cNvPr id="4" name="Obdélník 3"/>
          <p:cNvSpPr/>
          <p:nvPr/>
        </p:nvSpPr>
        <p:spPr>
          <a:xfrm>
            <a:off x="312780" y="91165"/>
            <a:ext cx="65838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Specializace Management hotelnictví </a:t>
            </a:r>
            <a:r>
              <a:rPr lang="cs-CZ" altLang="cs-CZ" dirty="0">
                <a:solidFill>
                  <a:srgbClr val="00544D"/>
                </a:solidFill>
              </a:rPr>
              <a:t>připravuje absolventy k práci:  </a:t>
            </a:r>
            <a:endParaRPr lang="cs-CZ" dirty="0"/>
          </a:p>
        </p:txBody>
      </p:sp>
      <p:pic>
        <p:nvPicPr>
          <p:cNvPr id="5122" name="Picture 2" descr="2016 05 karneval chuti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342" y="1739433"/>
            <a:ext cx="4053546" cy="2704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578455"/>
            <a:ext cx="3764852" cy="1013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5998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401" y="915566"/>
            <a:ext cx="4536504" cy="507703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altLang="cs-CZ" dirty="0"/>
              <a:t>ve sféře cestovního ruchu </a:t>
            </a: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204200" y="1635646"/>
            <a:ext cx="4079768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altLang="cs-CZ" dirty="0"/>
              <a:t>na pozici odborných pracovníků destinačních společností, v oblasti tvorby produktů a tematických balíčků cestovního ruchu, marketingu destinace a tvorby marketingových strategií turistických oblastí, přípravy a vedení turistických </a:t>
            </a:r>
            <a:r>
              <a:rPr lang="cs-CZ" altLang="cs-CZ" dirty="0" err="1"/>
              <a:t>eventů</a:t>
            </a:r>
            <a:r>
              <a:rPr lang="cs-CZ" altLang="cs-CZ" dirty="0"/>
              <a:t> a společenských akcí.</a:t>
            </a:r>
          </a:p>
        </p:txBody>
      </p:sp>
      <p:sp>
        <p:nvSpPr>
          <p:cNvPr id="4" name="Obdélník 3"/>
          <p:cNvSpPr/>
          <p:nvPr/>
        </p:nvSpPr>
        <p:spPr>
          <a:xfrm>
            <a:off x="323528" y="123478"/>
            <a:ext cx="67120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Specializace Management hotelnictví </a:t>
            </a:r>
            <a:r>
              <a:rPr lang="cs-CZ" altLang="cs-CZ" dirty="0">
                <a:solidFill>
                  <a:srgbClr val="00544D"/>
                </a:solidFill>
              </a:rPr>
              <a:t>připravuje absolventy pro práci:  </a:t>
            </a:r>
            <a:endParaRPr lang="cs-CZ" dirty="0"/>
          </a:p>
        </p:txBody>
      </p:sp>
      <p:pic>
        <p:nvPicPr>
          <p:cNvPr id="6152" name="Picture 8" descr="Výsledek obrázku pro hoteliér sive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5508" y="1851330"/>
            <a:ext cx="3672916" cy="2448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29186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699542"/>
            <a:ext cx="6120680" cy="507703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altLang="cs-CZ" dirty="0"/>
              <a:t>jako samostatně činní podnikatelé </a:t>
            </a: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251520" y="1347614"/>
            <a:ext cx="86439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cs-CZ" altLang="cs-CZ" sz="1600" dirty="0"/>
              <a:t>v oblasti malého a středního podnikání v hotelnictví a gastronomii, jako manažeři hotelů, penzionů, jako provozovatelé restaurací, cateringových společností a obchodních firem s </a:t>
            </a:r>
            <a:r>
              <a:rPr lang="cs-CZ" altLang="cs-CZ" sz="1600" dirty="0" err="1"/>
              <a:t>gastrotechnologiemi</a:t>
            </a:r>
            <a:r>
              <a:rPr lang="cs-CZ" altLang="cs-CZ" sz="1600" dirty="0"/>
              <a:t>, </a:t>
            </a:r>
          </a:p>
          <a:p>
            <a:pPr algn="just">
              <a:lnSpc>
                <a:spcPct val="150000"/>
              </a:lnSpc>
            </a:pPr>
            <a:r>
              <a:rPr lang="cs-CZ" altLang="cs-CZ" sz="1600" dirty="0"/>
              <a:t>v oblasti lázeňství, provozování  </a:t>
            </a:r>
            <a:r>
              <a:rPr lang="cs-CZ" altLang="cs-CZ" sz="1600" dirty="0" err="1"/>
              <a:t>wellness</a:t>
            </a:r>
            <a:r>
              <a:rPr lang="cs-CZ" altLang="cs-CZ" sz="1600" dirty="0"/>
              <a:t> a v mnoha dalších volnočasových, kulturně společenských a sportovních</a:t>
            </a:r>
          </a:p>
          <a:p>
            <a:pPr algn="just">
              <a:lnSpc>
                <a:spcPct val="150000"/>
              </a:lnSpc>
            </a:pPr>
            <a:r>
              <a:rPr lang="cs-CZ" altLang="cs-CZ" sz="1600" dirty="0"/>
              <a:t> službách.</a:t>
            </a:r>
          </a:p>
        </p:txBody>
      </p:sp>
      <p:sp>
        <p:nvSpPr>
          <p:cNvPr id="4" name="Obdélník 3"/>
          <p:cNvSpPr/>
          <p:nvPr/>
        </p:nvSpPr>
        <p:spPr>
          <a:xfrm>
            <a:off x="323528" y="123478"/>
            <a:ext cx="67120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Specializace Management hotelnictví </a:t>
            </a:r>
            <a:r>
              <a:rPr lang="cs-CZ" altLang="cs-CZ" dirty="0">
                <a:solidFill>
                  <a:srgbClr val="00544D"/>
                </a:solidFill>
              </a:rPr>
              <a:t>připravuje absolventy pro práci:  </a:t>
            </a:r>
            <a:endParaRPr lang="cs-CZ" dirty="0"/>
          </a:p>
        </p:txBody>
      </p:sp>
      <p:pic>
        <p:nvPicPr>
          <p:cNvPr id="3080" name="Picture 8" descr="Výsledek obrázku pro hoteliér sive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643758"/>
            <a:ext cx="3340174" cy="2150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www.starwoodhotels.com/Media/Graphics/SPGPro/About/meetingPlann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099"/>
          <a:stretch>
            <a:fillRect/>
          </a:stretch>
        </p:blipFill>
        <p:spPr bwMode="auto">
          <a:xfrm>
            <a:off x="5076056" y="2643758"/>
            <a:ext cx="3706312" cy="2138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80487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401" y="843558"/>
            <a:ext cx="4536504" cy="3672408"/>
          </a:xfrm>
        </p:spPr>
        <p:txBody>
          <a:bodyPr/>
          <a:lstStyle/>
          <a:p>
            <a:pPr marL="342900" indent="-342900">
              <a:buClr>
                <a:schemeClr val="tx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cs-CZ" altLang="cs-CZ" dirty="0"/>
              <a:t>v nadnárodních společnostech, hotelových řetězcích a mezinárodních a globálních firmách,</a:t>
            </a:r>
            <a:br>
              <a:rPr lang="cs-CZ" altLang="cs-CZ" dirty="0"/>
            </a:br>
            <a:r>
              <a:rPr lang="cs-CZ" altLang="cs-CZ" dirty="0"/>
              <a:t>v národních a mezinárodních institucích, asociacích a odborech řízení regionálního rozvoje.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323528" y="123478"/>
            <a:ext cx="67120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Specializace Management hotelnictví </a:t>
            </a:r>
            <a:r>
              <a:rPr lang="cs-CZ" altLang="cs-CZ" dirty="0">
                <a:solidFill>
                  <a:srgbClr val="00544D"/>
                </a:solidFill>
              </a:rPr>
              <a:t>připravuje absolventy pro práci:  </a:t>
            </a:r>
            <a:endParaRPr lang="cs-CZ" dirty="0"/>
          </a:p>
        </p:txBody>
      </p:sp>
      <p:pic>
        <p:nvPicPr>
          <p:cNvPr id="7" name="Picture 2" descr="Výsledek obrázku pro André Micheli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2063" y="699542"/>
            <a:ext cx="2016224" cy="2500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 b="6810"/>
          <a:stretch>
            <a:fillRect/>
          </a:stretch>
        </p:blipFill>
        <p:spPr bwMode="auto">
          <a:xfrm>
            <a:off x="6156176" y="3147814"/>
            <a:ext cx="2861702" cy="177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1966292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5544616" cy="507703"/>
          </a:xfrm>
        </p:spPr>
        <p:txBody>
          <a:bodyPr/>
          <a:lstStyle/>
          <a:p>
            <a:r>
              <a:rPr lang="cs-CZ" dirty="0"/>
              <a:t>Specializace Management hotelnictví</a:t>
            </a:r>
          </a:p>
        </p:txBody>
      </p:sp>
      <p:sp>
        <p:nvSpPr>
          <p:cNvPr id="3" name="Obdélník 2"/>
          <p:cNvSpPr/>
          <p:nvPr/>
        </p:nvSpPr>
        <p:spPr>
          <a:xfrm>
            <a:off x="251520" y="627534"/>
            <a:ext cx="3744416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cs-CZ" altLang="cs-CZ" sz="2000" i="1" dirty="0">
                <a:solidFill>
                  <a:srgbClr val="00544D"/>
                </a:solidFill>
              </a:rPr>
              <a:t>Výuka - </a:t>
            </a:r>
            <a:r>
              <a:rPr lang="cs-CZ" altLang="cs-CZ" dirty="0"/>
              <a:t>zajišťována kvalifikovanými pedagogy s individuálním a vstřícným přístupem ke studentům</a:t>
            </a:r>
          </a:p>
          <a:p>
            <a:pPr algn="ctr"/>
            <a:r>
              <a:rPr lang="cs-CZ" altLang="cs-CZ" dirty="0"/>
              <a:t>a expertními přednáškami odborníků    z praxe,                       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cs-CZ" altLang="cs-CZ" sz="2000" dirty="0"/>
              <a:t>Rozšíříte si tak své vzdělání a uplatnění v praxi,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cs-CZ" altLang="cs-CZ" sz="2000" dirty="0"/>
              <a:t>Studenti po absolvování bakalářského studia mohou pokračovat </a:t>
            </a:r>
          </a:p>
          <a:p>
            <a:pPr algn="ctr"/>
            <a:r>
              <a:rPr lang="cs-CZ" altLang="cs-CZ" sz="2000" dirty="0"/>
              <a:t>ve studiu magisterských studijních programů OPF.</a:t>
            </a:r>
          </a:p>
        </p:txBody>
      </p:sp>
      <p:pic>
        <p:nvPicPr>
          <p:cNvPr id="1026" name="Picture 2" descr="Výsledek obrázku pro molekulární gastronomi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563638"/>
            <a:ext cx="1950764" cy="2587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9582" y="1135078"/>
            <a:ext cx="2437043" cy="1462226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86010" y="2853651"/>
            <a:ext cx="2734948" cy="1540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0818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5400600" cy="507703"/>
          </a:xfrm>
        </p:spPr>
        <p:txBody>
          <a:bodyPr/>
          <a:lstStyle/>
          <a:p>
            <a:r>
              <a:rPr lang="cs-CZ" dirty="0"/>
              <a:t>Specializace Management hotelnictví</a:t>
            </a:r>
          </a:p>
        </p:txBody>
      </p:sp>
      <p:sp>
        <p:nvSpPr>
          <p:cNvPr id="3" name="Obdélník 2"/>
          <p:cNvSpPr/>
          <p:nvPr/>
        </p:nvSpPr>
        <p:spPr>
          <a:xfrm>
            <a:off x="1331640" y="757548"/>
            <a:ext cx="6120680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dirty="0"/>
              <a:t>TĚŠÍME SE NA VÁS </a:t>
            </a:r>
          </a:p>
          <a:p>
            <a:pPr algn="ctr">
              <a:spcBef>
                <a:spcPct val="50000"/>
              </a:spcBef>
            </a:pPr>
            <a:r>
              <a:rPr lang="cs-CZ" altLang="cs-CZ" dirty="0"/>
              <a:t>Více se dozvíte na webových stránkách katedry cestovního ruchu a volnočasových aktivit a </a:t>
            </a:r>
            <a:r>
              <a:rPr lang="cs-CZ" altLang="cs-CZ" dirty="0" err="1"/>
              <a:t>facebooku</a:t>
            </a:r>
            <a:r>
              <a:rPr lang="cs-CZ" altLang="cs-CZ" dirty="0"/>
              <a:t> fakulty </a:t>
            </a:r>
            <a:r>
              <a:rPr lang="cs-CZ" altLang="cs-CZ" dirty="0">
                <a:hlinkClick r:id="rId2"/>
              </a:rPr>
              <a:t>http://www.facebook.com/</a:t>
            </a:r>
            <a:r>
              <a:rPr lang="cs-CZ" altLang="cs-CZ" dirty="0" err="1">
                <a:hlinkClick r:id="rId2"/>
              </a:rPr>
              <a:t>slu.opf</a:t>
            </a:r>
            <a:r>
              <a:rPr lang="cs-CZ" altLang="cs-CZ" dirty="0"/>
              <a:t>,,</a:t>
            </a:r>
          </a:p>
          <a:p>
            <a:pPr algn="ctr">
              <a:buFontTx/>
              <a:buChar char="•"/>
            </a:pPr>
            <a:r>
              <a:rPr lang="cs-CZ" altLang="cs-CZ" dirty="0"/>
              <a:t>   nebo nás kontaktujte na telefonním čísle 596 398 511. </a:t>
            </a:r>
          </a:p>
        </p:txBody>
      </p:sp>
      <p:pic>
        <p:nvPicPr>
          <p:cNvPr id="4" name="Picture 11" descr="C:\Users\pellesova\Desktop\IMG_35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07804" y="2427734"/>
            <a:ext cx="3168352" cy="2111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LU">
  <a:themeElements>
    <a:clrScheme name="OPF">
      <a:dk1>
        <a:srgbClr val="307871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U-pismo_Tim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2852</TotalTime>
  <Words>409</Words>
  <Application>Microsoft Office PowerPoint</Application>
  <PresentationFormat>Předvádění na obrazovce (16:9)</PresentationFormat>
  <Paragraphs>34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3" baseType="lpstr">
      <vt:lpstr>Arial</vt:lpstr>
      <vt:lpstr>Calibri</vt:lpstr>
      <vt:lpstr>Times New Roman</vt:lpstr>
      <vt:lpstr>Wingdings</vt:lpstr>
      <vt:lpstr>SLU</vt:lpstr>
      <vt:lpstr>Specializace Ma Specializace Management hotelnictví nSpecializace</vt:lpstr>
      <vt:lpstr>Prezentace aplikace PowerPoint</vt:lpstr>
      <vt:lpstr>na nižším a středním stupni řízení ubytovacích, stravovacích a lázeňských zařízení</vt:lpstr>
      <vt:lpstr>ve sféře cestovního ruchu </vt:lpstr>
      <vt:lpstr>jako samostatně činní podnikatelé </vt:lpstr>
      <vt:lpstr>v nadnárodních společnostech, hotelových řetězcích a mezinárodních a globálních firmách, v národních a mezinárodních institucích, asociacích a odborech řízení regionálního rozvoje.</vt:lpstr>
      <vt:lpstr>Specializace Management hotelnictví</vt:lpstr>
      <vt:lpstr>Specializace Management hotelnictví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Václav Minařík</dc:creator>
  <cp:lastModifiedBy>kaj0001</cp:lastModifiedBy>
  <cp:revision>86</cp:revision>
  <dcterms:created xsi:type="dcterms:W3CDTF">2016-07-06T15:42:34Z</dcterms:created>
  <dcterms:modified xsi:type="dcterms:W3CDTF">2020-03-30T11:44:55Z</dcterms:modified>
</cp:coreProperties>
</file>