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7F42E-EDEB-4C1F-94F7-062F3F7FF333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A0456-29F3-47EF-8F0F-0E421AFEE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Konflikty mezi lidmi, str.</a:t>
            </a:r>
            <a:r>
              <a:rPr lang="cs-CZ" baseline="0" dirty="0" smtClean="0"/>
              <a:t> 41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A0456-29F3-47EF-8F0F-0E421AFEEBCF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Konflikty</a:t>
            </a:r>
            <a:r>
              <a:rPr lang="cs-CZ" baseline="0" dirty="0" smtClean="0"/>
              <a:t> mezi lidmi, str. 144 – možné </a:t>
            </a:r>
            <a:r>
              <a:rPr lang="cs-CZ" baseline="0" dirty="0" err="1" smtClean="0"/>
              <a:t>časom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doplniť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A0456-29F3-47EF-8F0F-0E421AFEEBCF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Konflikty mezi lidmi,</a:t>
            </a:r>
            <a:r>
              <a:rPr lang="cs-CZ" baseline="0" dirty="0" smtClean="0"/>
              <a:t> str. 163 – </a:t>
            </a:r>
            <a:r>
              <a:rPr lang="cs-CZ" baseline="0" dirty="0" err="1" smtClean="0"/>
              <a:t>možnosť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dolpniť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A0456-29F3-47EF-8F0F-0E421AFEEBCF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8B2EDA4-AE5B-4A8F-861F-05CD767E93D8}" type="datetimeFigureOut">
              <a:rPr lang="cs-CZ" smtClean="0"/>
              <a:pPr/>
              <a:t>17.3.2011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D6DA62-EFFE-4DCD-ACD0-85DFDD9D37E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02488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rgbClr val="FF0000"/>
                </a:solidFill>
              </a:rPr>
              <a:t>Řešení konfliktů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484784"/>
          </a:xfrm>
        </p:spPr>
        <p:txBody>
          <a:bodyPr>
            <a:normAutofit fontScale="90000"/>
          </a:bodyPr>
          <a:lstStyle/>
          <a:p>
            <a:r>
              <a:rPr lang="cs-CZ" sz="2900" dirty="0" smtClean="0"/>
              <a:t>Porovnání charakteristických znaků soupeření a spolupráce</a:t>
            </a:r>
            <a:r>
              <a:rPr lang="cs-CZ" sz="1000" dirty="0" smtClean="0"/>
              <a:t/>
            </a:r>
            <a:br>
              <a:rPr lang="cs-CZ" sz="10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b="1" dirty="0" smtClean="0">
                <a:solidFill>
                  <a:schemeClr val="tx1"/>
                </a:solidFill>
              </a:rPr>
              <a:t>C) Chod Informací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179512" y="1484785"/>
          <a:ext cx="8496945" cy="52103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04256"/>
                <a:gridCol w="2808312"/>
                <a:gridCol w="3384377"/>
              </a:tblGrid>
              <a:tr h="411483">
                <a:tc>
                  <a:txBody>
                    <a:bodyPr/>
                    <a:lstStyle/>
                    <a:p>
                      <a:r>
                        <a:rPr lang="cs-CZ" dirty="0" smtClean="0"/>
                        <a:t>Hledisko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Vztah spolupráce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Vztah</a:t>
                      </a:r>
                      <a:r>
                        <a:rPr lang="cs-CZ" baseline="0" dirty="0" smtClean="0"/>
                        <a:t> soupeření</a:t>
                      </a:r>
                      <a:endParaRPr lang="cs-CZ" dirty="0"/>
                    </a:p>
                  </a:txBody>
                  <a:tcPr/>
                </a:tc>
              </a:tr>
              <a:tr h="411483">
                <a:tc>
                  <a:txBody>
                    <a:bodyPr/>
                    <a:lstStyle/>
                    <a:p>
                      <a:r>
                        <a:rPr lang="cs-CZ" dirty="0" smtClean="0"/>
                        <a:t>1. Množství: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malé</a:t>
                      </a:r>
                      <a:endParaRPr lang="cs-CZ" dirty="0"/>
                    </a:p>
                  </a:txBody>
                  <a:tcPr/>
                </a:tc>
              </a:tr>
              <a:tr h="411483">
                <a:tc>
                  <a:txBody>
                    <a:bodyPr/>
                    <a:lstStyle/>
                    <a:p>
                      <a:r>
                        <a:rPr lang="cs-CZ" dirty="0" smtClean="0"/>
                        <a:t>2. Kvalita: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dobrá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špatné</a:t>
                      </a:r>
                      <a:endParaRPr lang="cs-CZ" dirty="0"/>
                    </a:p>
                  </a:txBody>
                  <a:tcPr/>
                </a:tc>
              </a:tr>
              <a:tr h="633398">
                <a:tc>
                  <a:txBody>
                    <a:bodyPr/>
                    <a:lstStyle/>
                    <a:p>
                      <a:r>
                        <a:rPr lang="cs-CZ" dirty="0" smtClean="0"/>
                        <a:t>3. Věcnost</a:t>
                      </a:r>
                      <a:r>
                        <a:rPr lang="cs-CZ" baseline="0" dirty="0" smtClean="0"/>
                        <a:t> dobrého</a:t>
                      </a:r>
                    </a:p>
                    <a:p>
                      <a:r>
                        <a:rPr lang="cs-CZ" baseline="0" dirty="0" smtClean="0"/>
                        <a:t>    sdělení: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problematická</a:t>
                      </a:r>
                      <a:endParaRPr lang="cs-CZ" dirty="0"/>
                    </a:p>
                  </a:txBody>
                  <a:tcPr/>
                </a:tc>
              </a:tr>
              <a:tr h="41148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r>
                        <a:rPr lang="cs-CZ" baseline="0" dirty="0" smtClean="0"/>
                        <a:t> Správnost: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značná </a:t>
                      </a:r>
                      <a:r>
                        <a:rPr lang="cs-CZ" b="1" dirty="0" smtClean="0"/>
                        <a:t>jistota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značná </a:t>
                      </a:r>
                      <a:r>
                        <a:rPr lang="cs-CZ" b="1" dirty="0" smtClean="0"/>
                        <a:t>nejistota</a:t>
                      </a:r>
                      <a:endParaRPr lang="cs-CZ" b="1" dirty="0"/>
                    </a:p>
                  </a:txBody>
                  <a:tcPr/>
                </a:tc>
              </a:tr>
              <a:tr h="904855">
                <a:tc>
                  <a:txBody>
                    <a:bodyPr/>
                    <a:lstStyle/>
                    <a:p>
                      <a:r>
                        <a:rPr lang="cs-CZ" dirty="0" smtClean="0"/>
                        <a:t>5. Způsob podávání: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otevřené</a:t>
                      </a:r>
                      <a:r>
                        <a:rPr lang="cs-CZ" b="1" baseline="0" dirty="0" smtClean="0"/>
                        <a:t> a čestné </a:t>
                      </a:r>
                      <a:r>
                        <a:rPr lang="cs-CZ" baseline="0" dirty="0" smtClean="0"/>
                        <a:t>sdělování věcných a potřebných informací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skrývání </a:t>
                      </a:r>
                      <a:r>
                        <a:rPr lang="cs-CZ" dirty="0" smtClean="0"/>
                        <a:t>informací a jejích záměrné </a:t>
                      </a:r>
                      <a:r>
                        <a:rPr lang="cs-CZ" b="1" dirty="0" smtClean="0"/>
                        <a:t>zkreslování</a:t>
                      </a:r>
                      <a:endParaRPr lang="cs-CZ" b="1" dirty="0"/>
                    </a:p>
                  </a:txBody>
                  <a:tcPr/>
                </a:tc>
              </a:tr>
              <a:tr h="904855">
                <a:tc>
                  <a:txBody>
                    <a:bodyPr/>
                    <a:lstStyle/>
                    <a:p>
                      <a:r>
                        <a:rPr lang="cs-CZ" dirty="0" smtClean="0"/>
                        <a:t>6. Způsob</a:t>
                      </a:r>
                    </a:p>
                    <a:p>
                      <a:r>
                        <a:rPr lang="cs-CZ" baseline="0" dirty="0" smtClean="0"/>
                        <a:t>    </a:t>
                      </a:r>
                      <a:r>
                        <a:rPr lang="cs-CZ" dirty="0" smtClean="0"/>
                        <a:t>přijímání: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přímá žádost,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="1" baseline="0" dirty="0" smtClean="0"/>
                        <a:t>dotaz</a:t>
                      </a:r>
                      <a:r>
                        <a:rPr lang="cs-CZ" baseline="0" dirty="0" smtClean="0"/>
                        <a:t>, prosba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špionáž – snaha získat informace, které soupeř </a:t>
                      </a:r>
                      <a:r>
                        <a:rPr lang="cs-CZ" b="1" dirty="0" smtClean="0"/>
                        <a:t>nechce</a:t>
                      </a:r>
                      <a:r>
                        <a:rPr lang="cs-CZ" dirty="0" smtClean="0"/>
                        <a:t> dát</a:t>
                      </a:r>
                      <a:endParaRPr lang="cs-CZ" dirty="0"/>
                    </a:p>
                  </a:txBody>
                  <a:tcPr/>
                </a:tc>
              </a:tr>
              <a:tr h="1095533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r>
                        <a:rPr lang="cs-CZ" baseline="0" dirty="0" smtClean="0"/>
                        <a:t> Záměr: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být maximálně informován a informovat </a:t>
                      </a:r>
                      <a:r>
                        <a:rPr lang="cs-CZ" b="1" dirty="0" smtClean="0"/>
                        <a:t>druhou</a:t>
                      </a:r>
                      <a:r>
                        <a:rPr lang="cs-CZ" b="1" baseline="0" dirty="0" smtClean="0"/>
                        <a:t> stranu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být maximálně informován a soupeře zkreslenými, falešnými informacemi </a:t>
                      </a:r>
                      <a:r>
                        <a:rPr lang="cs-CZ" b="1" dirty="0" smtClean="0"/>
                        <a:t>zmást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1080120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Porovnání charakteristických znaků soupeření a spolupráce</a:t>
            </a:r>
            <a:r>
              <a:rPr lang="cs-CZ" sz="1000" dirty="0" smtClean="0"/>
              <a:t/>
            </a:r>
            <a:br>
              <a:rPr lang="cs-CZ" sz="10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b="1" dirty="0" smtClean="0">
                <a:solidFill>
                  <a:schemeClr val="tx1"/>
                </a:solidFill>
              </a:rPr>
              <a:t>D) orientace</a:t>
            </a:r>
            <a:endParaRPr lang="cs-CZ" sz="17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51520" y="1268760"/>
          <a:ext cx="8496945" cy="53749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6305"/>
                <a:gridCol w="2304255"/>
                <a:gridCol w="3456385"/>
              </a:tblGrid>
              <a:tr h="30770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Hledisko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Vztah spolupráce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Vztah soupeření</a:t>
                      </a:r>
                      <a:endParaRPr lang="cs-CZ" sz="1400" dirty="0"/>
                    </a:p>
                  </a:txBody>
                  <a:tcPr/>
                </a:tc>
              </a:tr>
              <a:tr h="30770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1. Vidění problému: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oboustranné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jednostranné </a:t>
                      </a:r>
                      <a:endParaRPr lang="cs-CZ" sz="1400" dirty="0"/>
                    </a:p>
                  </a:txBody>
                  <a:tcPr/>
                </a:tc>
              </a:tr>
              <a:tr h="30770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2. Vidění</a:t>
                      </a:r>
                      <a:r>
                        <a:rPr lang="cs-CZ" sz="1400" baseline="0" dirty="0" smtClean="0"/>
                        <a:t> obtíží: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vlastní i druhé strany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jen vlastní (soupeřovi do toho nic)</a:t>
                      </a:r>
                      <a:endParaRPr lang="cs-CZ" sz="1400" dirty="0"/>
                    </a:p>
                  </a:txBody>
                  <a:tcPr/>
                </a:tc>
              </a:tr>
              <a:tr h="5890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3.</a:t>
                      </a:r>
                      <a:r>
                        <a:rPr lang="cs-CZ" sz="1400" baseline="0" dirty="0" smtClean="0"/>
                        <a:t> Oprávněnost požadavků je</a:t>
                      </a:r>
                    </a:p>
                    <a:p>
                      <a:r>
                        <a:rPr lang="cs-CZ" sz="1400" baseline="0" dirty="0" smtClean="0"/>
                        <a:t>     viděna: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na </a:t>
                      </a:r>
                      <a:r>
                        <a:rPr lang="cs-CZ" sz="1400" b="1" dirty="0" smtClean="0"/>
                        <a:t>obou</a:t>
                      </a:r>
                      <a:r>
                        <a:rPr lang="cs-CZ" sz="1400" dirty="0" smtClean="0"/>
                        <a:t> stranách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jen na </a:t>
                      </a:r>
                      <a:r>
                        <a:rPr lang="cs-CZ" sz="1400" b="1" dirty="0" smtClean="0"/>
                        <a:t>mé</a:t>
                      </a:r>
                      <a:r>
                        <a:rPr lang="cs-CZ" sz="1400" dirty="0" smtClean="0"/>
                        <a:t> vlastní straně (oprávněnost požadavků</a:t>
                      </a:r>
                      <a:r>
                        <a:rPr lang="cs-CZ" sz="1400" baseline="0" dirty="0" smtClean="0"/>
                        <a:t> druhé strany je vyloučena)</a:t>
                      </a:r>
                      <a:endParaRPr lang="cs-CZ" sz="1400" dirty="0"/>
                    </a:p>
                  </a:txBody>
                  <a:tcPr/>
                </a:tc>
              </a:tr>
              <a:tr h="30770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4. Hledáno řešení vyhovující: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oběma stranami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mně</a:t>
                      </a:r>
                      <a:r>
                        <a:rPr lang="cs-CZ" sz="1400" dirty="0" smtClean="0"/>
                        <a:t> (do druhé strany mi nic není)</a:t>
                      </a:r>
                      <a:endParaRPr lang="cs-CZ" sz="1400" dirty="0"/>
                    </a:p>
                  </a:txBody>
                  <a:tcPr/>
                </a:tc>
              </a:tr>
              <a:tr h="55638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5. Snaha rozsah konfliktu: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zmenšovat (jde o nepodstatné </a:t>
                      </a:r>
                      <a:r>
                        <a:rPr lang="cs-CZ" sz="1400" b="1" dirty="0" smtClean="0"/>
                        <a:t>detaily</a:t>
                      </a:r>
                      <a:r>
                        <a:rPr lang="cs-CZ" sz="1400" dirty="0" smtClean="0"/>
                        <a:t>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zvětšovat (jde o podstatné hlavní </a:t>
                      </a:r>
                      <a:r>
                        <a:rPr lang="cs-CZ" sz="1400" b="1" dirty="0" smtClean="0"/>
                        <a:t>principy</a:t>
                      </a:r>
                      <a:r>
                        <a:rPr lang="cs-CZ" sz="1400" dirty="0" smtClean="0"/>
                        <a:t>)</a:t>
                      </a:r>
                      <a:endParaRPr lang="cs-CZ" sz="1400" dirty="0"/>
                    </a:p>
                  </a:txBody>
                  <a:tcPr/>
                </a:tc>
              </a:tr>
              <a:tr h="72138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6. Snaha vidět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aseline="0" dirty="0" smtClean="0"/>
                        <a:t>Vlastní sílu: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aseline="0" dirty="0" smtClean="0"/>
                        <a:t>Sílu soupeře: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menší</a:t>
                      </a:r>
                    </a:p>
                    <a:p>
                      <a:r>
                        <a:rPr lang="cs-CZ" sz="1400" dirty="0" smtClean="0"/>
                        <a:t>větší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větší a</a:t>
                      </a:r>
                      <a:r>
                        <a:rPr lang="cs-CZ" sz="1400" baseline="0" dirty="0" smtClean="0"/>
                        <a:t> pře</a:t>
                      </a:r>
                      <a:r>
                        <a:rPr lang="cs-CZ" sz="1400" dirty="0" smtClean="0"/>
                        <a:t>ceňovat ji</a:t>
                      </a:r>
                    </a:p>
                    <a:p>
                      <a:r>
                        <a:rPr lang="cs-CZ" sz="1400" dirty="0" smtClean="0"/>
                        <a:t>menší a podceňovat ji</a:t>
                      </a:r>
                      <a:endParaRPr lang="cs-CZ" sz="1400" dirty="0"/>
                    </a:p>
                  </a:txBody>
                  <a:tcPr/>
                </a:tc>
              </a:tr>
              <a:tr h="30770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7. Zaměření: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sociální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egoistické</a:t>
                      </a:r>
                      <a:endParaRPr lang="cs-CZ" sz="1400" dirty="0"/>
                    </a:p>
                  </a:txBody>
                  <a:tcPr/>
                </a:tc>
              </a:tr>
              <a:tr h="51098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8. Malý vlastní ústupek je</a:t>
                      </a:r>
                    </a:p>
                    <a:p>
                      <a:r>
                        <a:rPr lang="cs-CZ" sz="1400" baseline="0" dirty="0" smtClean="0"/>
                        <a:t>    </a:t>
                      </a:r>
                      <a:r>
                        <a:rPr lang="cs-CZ" sz="1400" dirty="0" smtClean="0"/>
                        <a:t>viděn jako: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nepodstatný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principiálně nepřístupný</a:t>
                      </a:r>
                      <a:endParaRPr lang="cs-CZ" sz="1400" dirty="0"/>
                    </a:p>
                  </a:txBody>
                  <a:tcPr/>
                </a:tc>
              </a:tr>
              <a:tr h="51098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9. Malý soupeřův</a:t>
                      </a:r>
                      <a:r>
                        <a:rPr lang="cs-CZ" sz="1400" baseline="0" dirty="0" smtClean="0"/>
                        <a:t> ústupek je</a:t>
                      </a:r>
                    </a:p>
                    <a:p>
                      <a:r>
                        <a:rPr lang="cs-CZ" sz="1400" baseline="0" dirty="0" smtClean="0"/>
                        <a:t>     viděn jako: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projev snahy o řešení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velká porážka, vítězství mé „spravedlivé“ věci</a:t>
                      </a:r>
                      <a:endParaRPr lang="cs-CZ" sz="1400" dirty="0"/>
                    </a:p>
                  </a:txBody>
                  <a:tcPr/>
                </a:tc>
              </a:tr>
              <a:tr h="30770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10. Snaha o posílení pozice: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obou</a:t>
                      </a:r>
                      <a:r>
                        <a:rPr lang="cs-CZ" sz="1400" dirty="0" smtClean="0"/>
                        <a:t> stran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jen </a:t>
                      </a:r>
                      <a:r>
                        <a:rPr lang="cs-CZ" sz="1400" b="1" dirty="0" smtClean="0"/>
                        <a:t>vlastní</a:t>
                      </a:r>
                      <a:r>
                        <a:rPr lang="cs-CZ" sz="1400" dirty="0" smtClean="0"/>
                        <a:t> strany</a:t>
                      </a:r>
                      <a:endParaRPr lang="cs-CZ" sz="1400" dirty="0"/>
                    </a:p>
                  </a:txBody>
                  <a:tcPr/>
                </a:tc>
              </a:tr>
              <a:tr h="30770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11. Duplikace prací: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zbytečnost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samozřejmá</a:t>
                      </a:r>
                      <a:r>
                        <a:rPr lang="cs-CZ" sz="1400" baseline="0" dirty="0" smtClean="0"/>
                        <a:t> nutnost</a:t>
                      </a:r>
                      <a:endParaRPr lang="cs-CZ" sz="1400" dirty="0"/>
                    </a:p>
                  </a:txBody>
                  <a:tcPr/>
                </a:tc>
              </a:tr>
              <a:tr h="30770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12. Dělba práce: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běžná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nepřechází v úvahu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/>
          <a:lstStyle/>
          <a:p>
            <a:r>
              <a:rPr lang="cs-CZ" dirty="0" smtClean="0"/>
              <a:t>Strategie a taktika při řešení konfliktů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7467600" cy="4341096"/>
          </a:xfrm>
        </p:spPr>
        <p:txBody>
          <a:bodyPr/>
          <a:lstStyle/>
          <a:p>
            <a:r>
              <a:rPr lang="cs-CZ" dirty="0" smtClean="0"/>
              <a:t>Sledováním procesu řešení konfliktů zájmů zjišťujeme určité charakteristické postupy, a to:</a:t>
            </a:r>
          </a:p>
          <a:p>
            <a:pPr lvl="1"/>
            <a:r>
              <a:rPr lang="cs-CZ" dirty="0" smtClean="0"/>
              <a:t>V dlouhodobém trvání – hovoříme o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strategii</a:t>
            </a:r>
          </a:p>
          <a:p>
            <a:pPr lvl="1"/>
            <a:r>
              <a:rPr lang="cs-CZ" dirty="0" smtClean="0"/>
              <a:t>V krátkodobém trvání – hovoříme o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taktice</a:t>
            </a:r>
          </a:p>
          <a:p>
            <a:endParaRPr lang="cs-CZ" dirty="0" smtClean="0"/>
          </a:p>
          <a:p>
            <a:r>
              <a:rPr lang="cs-CZ" dirty="0" smtClean="0"/>
              <a:t>Otázkám strategie se dosud věnovalo více pozornosti a jejich tematika je hlouběji rozpracovaná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při řešení konfliktů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424936" cy="551723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Patří mezi nejdůležitější faktory ovlivňující rozhodování lidí v konfliktních situacích,</a:t>
            </a:r>
          </a:p>
          <a:p>
            <a:r>
              <a:rPr lang="cs-CZ" dirty="0" smtClean="0"/>
              <a:t>Nejnovější slovníky uvádějí vedle vojenského významu i významy jiné, které se vztahují např. k jeho používání ve sportovní oblasti, v matematicko-ekonomické teorii her apod.</a:t>
            </a:r>
          </a:p>
          <a:p>
            <a:r>
              <a:rPr lang="cs-CZ" dirty="0" smtClean="0"/>
              <a:t>Strategie = věda a umění, jak vést vojsko</a:t>
            </a:r>
          </a:p>
          <a:p>
            <a:r>
              <a:rPr lang="cs-CZ" dirty="0" smtClean="0"/>
              <a:t>Strategie = vytvoření pro sebe nejvhodnějších a pro nepřítele nejnepříznivějších podmínek</a:t>
            </a:r>
          </a:p>
          <a:p>
            <a:r>
              <a:rPr lang="cs-CZ" dirty="0" smtClean="0"/>
              <a:t>Strategie = umění podvést nepřítele</a:t>
            </a:r>
          </a:p>
          <a:p>
            <a:r>
              <a:rPr lang="cs-CZ" dirty="0" smtClean="0"/>
              <a:t>Strategie = umění získat výhodu pro svou stranu a nevýhodu pro druhou stranu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Strategie = pečlivě vypracovaný plán, postup, 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program k dosažení určitého cíle (plánování a řízení prostředků k dosažení určitého cíle)</a:t>
            </a:r>
          </a:p>
          <a:p>
            <a:pPr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Strategický plán a strategický cíl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r>
              <a:rPr lang="cs-CZ" dirty="0" smtClean="0"/>
              <a:t>Znát všechny možnosti své i tvé, které se mohou v průběhů našeho setkání vytvořit, a mít připraven přesný plán, předpis, algoritmus, který by stanovil, co se v tom kterém případě má dělat.</a:t>
            </a:r>
          </a:p>
          <a:p>
            <a:r>
              <a:rPr lang="cs-CZ" dirty="0" smtClean="0"/>
              <a:t>Je-li tento postup vypracován důsledně a nenechává-li nás na pochybách co dělat ani v jedné jediné situaci, hovoříme o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strategickém plánu.</a:t>
            </a:r>
          </a:p>
          <a:p>
            <a:r>
              <a:rPr lang="cs-CZ" dirty="0" smtClean="0"/>
              <a:t>Strategický plán se dělá se zřetelem zaměřeným ke zcela přesně definovanému cíli.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Strategický cíl </a:t>
            </a:r>
            <a:r>
              <a:rPr lang="cs-CZ" dirty="0" smtClean="0"/>
              <a:t>může být různý (např. vyhrát za každou cenu, neutrpět největší prohru, dosáhnout vždy a všude nejvyššího zisku, maximalizace spolupráce…).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strategií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496944" cy="5733256"/>
          </a:xfrm>
        </p:spPr>
        <p:txBody>
          <a:bodyPr>
            <a:normAutofit/>
          </a:bodyPr>
          <a:lstStyle/>
          <a:p>
            <a:r>
              <a:rPr lang="cs-CZ" dirty="0" smtClean="0"/>
              <a:t>Na proces řešení sporu dvou partnerů se budeme dívat jako na řešení série po sobě následujících konfliktních situací. Potom rozeznáváme strategii:</a:t>
            </a:r>
          </a:p>
          <a:p>
            <a:pPr>
              <a:buNone/>
            </a:pPr>
            <a:endParaRPr lang="cs-CZ" sz="1200" dirty="0" smtClean="0"/>
          </a:p>
          <a:p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Statickou</a:t>
            </a:r>
            <a:r>
              <a:rPr lang="cs-CZ" sz="2200" dirty="0" smtClean="0"/>
              <a:t> – je na začátku konfliktního střetnutí pevně stanovena a v průběhu celé série konfliktních situací se nikdy nemění</a:t>
            </a:r>
          </a:p>
          <a:p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Dynamickou</a:t>
            </a:r>
            <a:r>
              <a:rPr lang="cs-CZ" sz="2200" dirty="0" smtClean="0"/>
              <a:t> – se v průběhu série po sobě jdoucích konfliktních situací mění. Nezůstává tedy stejná, pohybuje se.</a:t>
            </a:r>
          </a:p>
          <a:p>
            <a:endParaRPr lang="cs-CZ" sz="1200" dirty="0" smtClean="0"/>
          </a:p>
          <a:p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Nepodmíněná</a:t>
            </a:r>
            <a:r>
              <a:rPr lang="cs-CZ" sz="2200" dirty="0" smtClean="0"/>
              <a:t> – strategie zcela necitlivá k tomu, co dělá ten druhý</a:t>
            </a:r>
          </a:p>
          <a:p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Podmíněná </a:t>
            </a:r>
            <a:r>
              <a:rPr lang="cs-CZ" sz="2200" dirty="0" smtClean="0"/>
              <a:t>– velká citlivost k tomu, co dělá partner, jak on volí, jak on se rozhodl (podmíněná = závislá na tom, co se v předchozí fázi konfliktního střetnutí dělo)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Taktické zásahy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916832"/>
            <a:ext cx="8424936" cy="4104456"/>
          </a:xfrm>
        </p:spPr>
        <p:txBody>
          <a:bodyPr/>
          <a:lstStyle/>
          <a:p>
            <a:r>
              <a:rPr lang="cs-CZ" dirty="0" smtClean="0"/>
              <a:t>Taktika = umění uspořádat vojáky do určitého útvaru před začátkem bitvy, disponovat jimi v bitvě a užít jich vhodně podle vývoje bitevní situace.</a:t>
            </a:r>
          </a:p>
          <a:p>
            <a:r>
              <a:rPr lang="cs-CZ" dirty="0" smtClean="0"/>
              <a:t>Taktika = způsob, jak postupovat.</a:t>
            </a:r>
          </a:p>
          <a:p>
            <a:r>
              <a:rPr lang="cs-CZ" dirty="0" smtClean="0"/>
              <a:t>Taktika = znalost prostředků vedoucích k cíli.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Taktika = dovednost či umění využívat poměrně drobných prostředků, které jsou k dispozici k dosažení určitých cílů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Porovnání taktiky a strategie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Strategie zahrnuje poměrně širší oblast činnosti, má větší rozsah a vztahuje se na déletrvající činnost než taktika.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Taktika je dílčím úsekem strategie.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Taktika řeší dílčí úkoly, o kterých strategie pojednává.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Strategie v tomto smyslu zahrnuje celek a dodává taktice souvislost (kontext).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taktických operací při řešení mezilidských konfliktů zájmů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52578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Sliby</a:t>
            </a:r>
            <a:r>
              <a:rPr lang="cs-CZ" dirty="0" smtClean="0"/>
              <a:t> – „Budete-li v následujícím kroku volit tak, jak já si přeji, pak za to dostanete tuto konkrétní odměnu.“ =&gt; </a:t>
            </a:r>
            <a:r>
              <a:rPr lang="cs-CZ" i="1" dirty="0" smtClean="0"/>
              <a:t>sdělení, podmínka, odměna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Přísahy</a:t>
            </a:r>
            <a:r>
              <a:rPr lang="cs-CZ" dirty="0" smtClean="0"/>
              <a:t> – zdůraznění pravdivosti určitého výroku =&gt; vzbuzení výrazného dojmu, že to, co daná osoba říká, myslí smrtelně vážně a že to zcela jistě udělá. Může mít kladný nebo záporný důsledek.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Inspekce</a:t>
            </a:r>
            <a:r>
              <a:rPr lang="cs-CZ" dirty="0" smtClean="0"/>
              <a:t> – „Mít tak možnost podívat se druhému do karet!“ =&gt; získání informací o partnerově situaci. Možnost podívat se do taj</a:t>
            </a:r>
            <a:r>
              <a:rPr lang="cs-CZ" dirty="0" smtClean="0"/>
              <a:t>ů</a:t>
            </a:r>
            <a:r>
              <a:rPr lang="cs-CZ" dirty="0" smtClean="0"/>
              <a:t> partnerovy situace a bezprostředně ji prozkoumat, prohlédnou a hlouběji ji poznat. Může být dobrovolná a nedobrovolná.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Hrozba</a:t>
            </a:r>
            <a:r>
              <a:rPr lang="cs-CZ" dirty="0" smtClean="0"/>
              <a:t> – „Když se neudělá to, co vyžadují, pak…“ =&gt; prohlášení záměru jednoho účastníka konfliktního střetu o tom, že druhému bude nebo může být způsobeno něco pro něho nepříjemné.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Realistický pokus s možnostmi využití hrozby a trestu provedl prof. </a:t>
            </a:r>
            <a:r>
              <a:rPr lang="cs-CZ" dirty="0" err="1" smtClean="0"/>
              <a:t>Philip</a:t>
            </a:r>
            <a:r>
              <a:rPr lang="cs-CZ" dirty="0" smtClean="0"/>
              <a:t> </a:t>
            </a:r>
            <a:r>
              <a:rPr lang="cs-CZ" dirty="0" err="1" smtClean="0"/>
              <a:t>Zimbardo</a:t>
            </a:r>
            <a:endParaRPr lang="cs-CZ" dirty="0" smtClean="0"/>
          </a:p>
          <a:p>
            <a:r>
              <a:rPr lang="cs-CZ" dirty="0" smtClean="0"/>
              <a:t>Dvě skupiny studentů:</a:t>
            </a:r>
          </a:p>
          <a:p>
            <a:pPr lvl="1"/>
            <a:r>
              <a:rPr lang="cs-CZ" dirty="0" smtClean="0"/>
              <a:t>Provinilce, umístněné v celách ve věznici</a:t>
            </a:r>
          </a:p>
          <a:p>
            <a:pPr lvl="1"/>
            <a:r>
              <a:rPr lang="cs-CZ" dirty="0" smtClean="0"/>
              <a:t>Vězeňská služba za účelem posílit tamní personál strážníků</a:t>
            </a:r>
          </a:p>
          <a:p>
            <a:r>
              <a:rPr lang="cs-CZ" dirty="0" smtClean="0"/>
              <a:t>Cílem experimentu bylo zjistit, jak se mění osobnost lidí, když je jim dána možnost hrozit a trestat.</a:t>
            </a:r>
          </a:p>
          <a:p>
            <a:r>
              <a:rPr lang="cs-CZ" dirty="0" smtClean="0"/>
              <a:t>Byla využita metoda hraní rolí.</a:t>
            </a:r>
          </a:p>
          <a:p>
            <a:r>
              <a:rPr lang="cs-CZ" dirty="0" smtClean="0"/>
              <a:t>Po 6 dnech byl pokus předčasně ukončen kvůli krutosti „</a:t>
            </a:r>
            <a:r>
              <a:rPr lang="cs-CZ" dirty="0" err="1" smtClean="0"/>
              <a:t>bachař</a:t>
            </a:r>
            <a:r>
              <a:rPr lang="cs-CZ" dirty="0" err="1" smtClean="0"/>
              <a:t>ů</a:t>
            </a:r>
            <a:r>
              <a:rPr lang="cs-CZ" dirty="0" smtClean="0"/>
              <a:t> </a:t>
            </a:r>
            <a:r>
              <a:rPr lang="cs-CZ" dirty="0" smtClean="0"/>
              <a:t>“, aby nedošlo k tělesné újmě vězněných studentů. Studenti věznitelé se také vžili do možnosti trestat, hrozit a chovat se násilně.</a:t>
            </a:r>
          </a:p>
          <a:p>
            <a:pPr>
              <a:buNone/>
            </a:pPr>
            <a:r>
              <a:rPr lang="cs-CZ" sz="1800" dirty="0" smtClean="0"/>
              <a:t>www.</a:t>
            </a:r>
            <a:r>
              <a:rPr lang="cs-CZ" sz="1800" dirty="0" err="1" smtClean="0"/>
              <a:t>prisonexp.org</a:t>
            </a:r>
            <a:endParaRPr lang="cs-CZ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Vyrovnávání se s konfliktní situací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064896" cy="52578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Konfrontace</a:t>
            </a:r>
            <a:r>
              <a:rPr lang="cs-CZ" dirty="0" smtClean="0"/>
              <a:t> – agresivní a nekooperativní chování, snaha o prosazení svých zájmů (prosazuje se fyzickou hrozbou, formální autoritou, manipulací)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Kooperace </a:t>
            </a:r>
            <a:r>
              <a:rPr lang="cs-CZ" dirty="0" smtClean="0"/>
              <a:t>– asertivní snaha prosadit se, respektující však i snahy protistrany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Vyhýbání </a:t>
            </a:r>
            <a:r>
              <a:rPr lang="cs-CZ" dirty="0" smtClean="0"/>
              <a:t>– neasertivní, nerespektování zájmů svých ani zájmů jiných,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Ústup</a:t>
            </a:r>
            <a:r>
              <a:rPr lang="cs-CZ" dirty="0" smtClean="0"/>
              <a:t> – neasertivní, zřetel na zájmy protistrany, odhlížeje od zájmů svých,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Kompromis</a:t>
            </a:r>
            <a:r>
              <a:rPr lang="cs-CZ" dirty="0" smtClean="0"/>
              <a:t> – každá strana něco získá i něco ztratí,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Konsenzus</a:t>
            </a:r>
            <a:r>
              <a:rPr lang="cs-CZ" dirty="0" smtClean="0"/>
              <a:t> - znamená shodu mínění jistého společenství, zejména spontánní a živelný souhlas,</a:t>
            </a:r>
            <a:r>
              <a:rPr lang="cs-CZ" baseline="30000" dirty="0" smtClean="0"/>
              <a:t> </a:t>
            </a:r>
            <a:r>
              <a:rPr lang="cs-CZ" dirty="0" smtClean="0"/>
              <a:t>obecně jakýkoliv vzájemný souhlas.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Způsoby řešení konfliktů </a:t>
            </a:r>
            <a:br>
              <a:rPr lang="cs-CZ" dirty="0" smtClean="0"/>
            </a:br>
            <a:r>
              <a:rPr lang="cs-CZ" dirty="0" smtClean="0"/>
              <a:t>podle záměru účastníků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podstatě existují 2 základní řešení: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Spontánní řešení </a:t>
            </a:r>
            <a:r>
              <a:rPr lang="cs-CZ" sz="2400" dirty="0" smtClean="0"/>
              <a:t>– únik, agrese, rezignace, izolace (vyskytují se často, jsou-li uplatňovány s rozumem, mohou pomoci adaptovat se na vzniklou situaci),</a:t>
            </a:r>
          </a:p>
          <a:p>
            <a:pPr lvl="1">
              <a:buNone/>
            </a:pPr>
            <a:endParaRPr lang="cs-CZ" sz="2400" dirty="0" smtClean="0"/>
          </a:p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Záměrné řešení </a:t>
            </a:r>
            <a:r>
              <a:rPr lang="cs-CZ" sz="2400" dirty="0" smtClean="0"/>
              <a:t>– aplikovány matematické postupy teorie her, poznatky ze sociální psychologie…</a:t>
            </a:r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88640"/>
            <a:ext cx="21431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Záměrné řešení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7560840" cy="4873752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Řešení účastníky konfliktu </a:t>
            </a:r>
            <a:r>
              <a:rPr lang="cs-CZ" dirty="0" smtClean="0"/>
              <a:t>-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negociace</a:t>
            </a:r>
            <a:r>
              <a:rPr lang="cs-CZ" dirty="0" smtClean="0"/>
              <a:t> – bez zapojení dalších osob (cílem je snížit napětí, odstranit averzi, změnit soupeřivý postup na obou stranách). Postup:</a:t>
            </a:r>
          </a:p>
          <a:p>
            <a:pPr lvl="1"/>
            <a:r>
              <a:rPr lang="cs-CZ" dirty="0" smtClean="0"/>
              <a:t>Shromáždění potřebných informací,</a:t>
            </a:r>
          </a:p>
          <a:p>
            <a:pPr lvl="1"/>
            <a:r>
              <a:rPr lang="cs-CZ" dirty="0" smtClean="0"/>
              <a:t>Analýza pomocí rozhovoru,</a:t>
            </a:r>
          </a:p>
          <a:p>
            <a:pPr lvl="1"/>
            <a:r>
              <a:rPr lang="cs-CZ" dirty="0" smtClean="0"/>
              <a:t>Promyšlení řešení k přijetí závěrečné dohody </a:t>
            </a:r>
            <a:r>
              <a:rPr lang="cs-CZ" sz="1600" dirty="0" smtClean="0"/>
              <a:t>(aktéři jsou nuceni převzít roli řešitele a opustit role soupeřivé).</a:t>
            </a:r>
          </a:p>
          <a:p>
            <a:pPr lvl="1">
              <a:buNone/>
            </a:pPr>
            <a:endParaRPr lang="cs-CZ" sz="1600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Řešení další osobou </a:t>
            </a:r>
            <a:r>
              <a:rPr lang="cs-CZ" dirty="0" smtClean="0"/>
              <a:t>– do procesu vstupuje další osoba s cílem přispět k odstranění konfliktu (rozhodne autorita; je-li to možné, tak skupinové hlasování).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další osobou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Soud</a:t>
            </a:r>
            <a:r>
              <a:rPr lang="cs-CZ" dirty="0" smtClean="0"/>
              <a:t> – v ideálním případě se využívá tehdy, když bylo zcela jednoznačně porušeno právo a o řešení není možné vyjednávat. Tento formální proces končí vítězstvím a porážkou, není v něm prostor pro vyjednávání a hledání alternativ a důsledkem může být i narušená komunikace.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Arbitráž</a:t>
            </a:r>
            <a:r>
              <a:rPr lang="cs-CZ" dirty="0" smtClean="0"/>
              <a:t> (rozhodčí řízení) – mimosoudní způsob projednávání a rozhodování sporů mezi stranami. Výhodou je naprostá mlčenlivost, nemůže tedy dojít ke zneužití informací třetími stranami, taktéž nižší náklady a především rychlost. Výrok rozhodce má stejnou váhu jako rozsudek.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708920"/>
            <a:ext cx="18192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další osobou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Facilitace a mediace – </a:t>
            </a:r>
            <a:r>
              <a:rPr lang="cs-CZ" dirty="0" smtClean="0"/>
              <a:t>zapojení neutrálních odborníků do procesu jednání o řešení. Právo rozhodnout o výsledku řešení si však nechávají strany konfliktu.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Mediace – </a:t>
            </a:r>
            <a:r>
              <a:rPr lang="cs-CZ" dirty="0" smtClean="0"/>
              <a:t>prostředník (</a:t>
            </a:r>
            <a:r>
              <a:rPr lang="cs-CZ" dirty="0" err="1" smtClean="0"/>
              <a:t>mediátor</a:t>
            </a:r>
            <a:r>
              <a:rPr lang="cs-CZ" dirty="0" smtClean="0"/>
              <a:t>) umožňuje vyřešit konflikt dvěma stranám,</a:t>
            </a:r>
          </a:p>
          <a:p>
            <a:pPr>
              <a:buNone/>
            </a:pPr>
            <a:endParaRPr lang="cs-CZ" sz="1000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Facilitace</a:t>
            </a:r>
            <a:r>
              <a:rPr lang="cs-CZ" dirty="0" smtClean="0"/>
              <a:t> – hromadné řešení pracovních a dalších porad či odborných diskusí pomocí prostředníka (</a:t>
            </a:r>
            <a:r>
              <a:rPr lang="cs-CZ" dirty="0" err="1" smtClean="0"/>
              <a:t>faciliátora</a:t>
            </a:r>
            <a:r>
              <a:rPr lang="cs-CZ" dirty="0" smtClean="0"/>
              <a:t>), odborníka na vyjednávání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/>
          <a:lstStyle/>
          <a:p>
            <a:r>
              <a:rPr lang="cs-CZ" dirty="0" smtClean="0"/>
              <a:t>Na co dávat pozor při řešení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/>
          <a:lstStyle/>
          <a:p>
            <a:r>
              <a:rPr lang="cs-CZ" dirty="0" smtClean="0"/>
              <a:t>Podceňování, znevažování, zlehčování problému.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Zahraní konfliktu do „autu“ (konflikt se projeví jindy a jinak).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Přehlížení („my spolu nemáme problém“).</a:t>
            </a:r>
          </a:p>
          <a:p>
            <a:endParaRPr lang="cs-CZ" dirty="0" smtClean="0"/>
          </a:p>
          <a:p>
            <a:r>
              <a:rPr lang="cs-CZ" dirty="0" smtClean="0"/>
              <a:t>Rezignování – ustoupení z tendence aktivně v konfliktu vystupovat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429000"/>
            <a:ext cx="1512168" cy="146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 konfliktu uspět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496944" cy="5661248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accent1"/>
                </a:solidFill>
              </a:rPr>
              <a:t>Sebejistota</a:t>
            </a:r>
            <a:r>
              <a:rPr lang="cs-CZ" dirty="0" smtClean="0"/>
              <a:t> – uspět v konfliktu znamená získat důvěru v to, že to dokážu; je naopak nutné vyhnou se uvažovat negativně.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Sociální kompetence </a:t>
            </a:r>
            <a:r>
              <a:rPr lang="cs-CZ" dirty="0" smtClean="0"/>
              <a:t>– při řešení konfliktu je důležitější spíše než množství znalostí uplatnit sociální dovednosti (komunikace, vnímání druhého)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Spojenec a rádce </a:t>
            </a:r>
            <a:r>
              <a:rPr lang="cs-CZ" dirty="0" smtClean="0"/>
              <a:t>– při složitějších konfliktech je dobré mít někoho, kdo radou pomůže – zdroj jistoty.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Priority</a:t>
            </a:r>
            <a:r>
              <a:rPr lang="cs-CZ" dirty="0" smtClean="0"/>
              <a:t> – stanovte si momenty, které jsou pro vás důležité a volte tu nejslibnější cestu k urovnání konfliktu.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Naladění </a:t>
            </a:r>
            <a:r>
              <a:rPr lang="cs-CZ" dirty="0" smtClean="0"/>
              <a:t>na projekt.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Komunikace</a:t>
            </a:r>
            <a:r>
              <a:rPr lang="cs-CZ" dirty="0" smtClean="0"/>
              <a:t> – schopnost komunikovat je polovina úspěchu.</a:t>
            </a:r>
          </a:p>
          <a:p>
            <a:r>
              <a:rPr lang="cs-CZ" dirty="0" smtClean="0"/>
              <a:t>Nacházejte </a:t>
            </a:r>
            <a:r>
              <a:rPr lang="cs-CZ" dirty="0" smtClean="0">
                <a:solidFill>
                  <a:schemeClr val="accent1"/>
                </a:solidFill>
              </a:rPr>
              <a:t>smířlivost</a:t>
            </a:r>
            <a:r>
              <a:rPr lang="cs-CZ" dirty="0" smtClean="0"/>
              <a:t> a hleďte do budoucnosti.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80920" cy="1143000"/>
          </a:xfrm>
        </p:spPr>
        <p:txBody>
          <a:bodyPr/>
          <a:lstStyle/>
          <a:p>
            <a:r>
              <a:rPr lang="cs-CZ" dirty="0" smtClean="0"/>
              <a:t>Jedna z možných technik řešení problému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352928" cy="487375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cs-CZ" dirty="0" smtClean="0"/>
              <a:t>Definovat problém – výslovně formujte problém, o co vám jde.</a:t>
            </a:r>
          </a:p>
          <a:p>
            <a:pPr marL="457200" indent="-457200">
              <a:buAutoNum type="arabicPeriod"/>
            </a:pPr>
            <a:r>
              <a:rPr lang="cs-CZ" dirty="0" smtClean="0"/>
              <a:t>Obhájit své stanovisko – „vynuťte“ si přijetí svého stanoviska.</a:t>
            </a:r>
          </a:p>
          <a:p>
            <a:pPr marL="457200" indent="-457200">
              <a:buAutoNum type="arabicPeriod"/>
            </a:pPr>
            <a:r>
              <a:rPr lang="cs-CZ" dirty="0" smtClean="0"/>
              <a:t>Změnit téma komunikace – přetrvává-li u protistrany rozhořčení, tak pro dořešení odveďte pozornost. Pak se můžete k problému vrátit v konstruktivním duchu.</a:t>
            </a:r>
          </a:p>
          <a:p>
            <a:pPr marL="457200" indent="-457200">
              <a:buAutoNum type="arabicPeriod"/>
            </a:pPr>
            <a:r>
              <a:rPr lang="cs-CZ" dirty="0" smtClean="0"/>
              <a:t>Klást důraz na společné momenty – upozorněte, že sporné momenty vypadají důležitěji než opravdu jsou.</a:t>
            </a:r>
          </a:p>
          <a:p>
            <a:pPr marL="457200" indent="-457200">
              <a:buAutoNum type="arabicPeriod"/>
            </a:pPr>
            <a:r>
              <a:rPr lang="cs-CZ" dirty="0" smtClean="0"/>
              <a:t>Vzbudit dojem, že existují alternativy jednání – protivník se zamyslí nad svou pozicí a přehodnotí ji.</a:t>
            </a:r>
          </a:p>
          <a:p>
            <a:pPr marL="457200" indent="-457200">
              <a:buAutoNum type="arabicPeriod"/>
            </a:pPr>
            <a:r>
              <a:rPr lang="cs-CZ" dirty="0" smtClean="0"/>
              <a:t>Zapojit spojence – vytvořte dojem, že na vaší straně jsou i jiní.</a:t>
            </a:r>
          </a:p>
          <a:p>
            <a:pPr marL="457200" indent="-457200">
              <a:buAutoNum type="arabicPeriod"/>
            </a:pPr>
            <a:r>
              <a:rPr lang="cs-CZ" dirty="0" smtClean="0"/>
              <a:t>Navrhovat řešení.</a:t>
            </a:r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Závěr: Základní principy, jak efektivně řešit konflikty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Konflikt mezi stranami je nevyhnutný a přirozený </a:t>
            </a:r>
            <a:r>
              <a:rPr lang="cs-CZ" dirty="0" smtClean="0"/>
              <a:t>– je možné se vyhnout konfrontaci s druhou stranou, je možné z konfliktu uniknout, je možné ho přehlédnout, popřít ho nebo si ho nepřipustit. Ale také je možné ho řešit!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Konflikt může mít pro zúčastněné strany konstruktivní (pozitivní) nebo destruktivní (negativní) průběh. </a:t>
            </a:r>
            <a:r>
              <a:rPr lang="cs-CZ" dirty="0" smtClean="0"/>
              <a:t>Strany můžou vyjednávat a hledat řešení, nebo se obviňovat, útočit na sebe, používat násilí, odmítat hledat řešení.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Konflikt plní ve vztahu hodně pozitivních funkcí </a:t>
            </a:r>
            <a:r>
              <a:rPr lang="cs-CZ" dirty="0" smtClean="0"/>
              <a:t>– je zdrojem změn, zabraňuje stagnaci, stimuluje zájem, podněcuje řešení problémů, ověřuje a přehodnocuje vztahy, upravuje sociální systém, uvolňuje napětí…</a:t>
            </a:r>
          </a:p>
          <a:p>
            <a:endParaRPr lang="cs-CZ" sz="900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Faktory ovlivňující průběh konfliktu:</a:t>
            </a:r>
          </a:p>
          <a:p>
            <a:pPr lvl="1"/>
            <a:r>
              <a:rPr lang="cs-CZ" dirty="0" smtClean="0"/>
              <a:t>Záměr zúčastněných stran, jejich hodnotové systémy, případně jejich předcházející vztah,</a:t>
            </a:r>
          </a:p>
          <a:p>
            <a:pPr lvl="1"/>
            <a:r>
              <a:rPr lang="cs-CZ" dirty="0" smtClean="0"/>
              <a:t>Typ problému, o který jde,</a:t>
            </a:r>
          </a:p>
          <a:p>
            <a:pPr lvl="1"/>
            <a:r>
              <a:rPr lang="cs-CZ" dirty="0" smtClean="0"/>
              <a:t>Sociální prostředí, v kterém konflikt probíhá,</a:t>
            </a:r>
          </a:p>
          <a:p>
            <a:pPr lvl="1"/>
            <a:r>
              <a:rPr lang="cs-CZ" dirty="0" smtClean="0"/>
              <a:t>Osobní strategie obou stran,</a:t>
            </a:r>
          </a:p>
          <a:p>
            <a:pPr lvl="1"/>
            <a:r>
              <a:rPr lang="cs-CZ" dirty="0" smtClean="0"/>
              <a:t>Důsledky řešení,</a:t>
            </a:r>
          </a:p>
          <a:p>
            <a:pPr lvl="1"/>
            <a:r>
              <a:rPr lang="cs-CZ" dirty="0" smtClean="0"/>
              <a:t>Komunikace mezi oběma stranami…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Konflikt není soutěž </a:t>
            </a:r>
            <a:r>
              <a:rPr lang="cs-CZ" dirty="0" smtClean="0"/>
              <a:t>– většina konfliktů se může úspěšně vyřešit maximálním společným ziskem pro zúčastněné strany a dá se k tomu dopracovat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spoluprácí a hledáním společných řešení.</a:t>
            </a:r>
          </a:p>
          <a:p>
            <a:endParaRPr lang="cs-CZ" dirty="0" smtClean="0"/>
          </a:p>
          <a:p>
            <a:r>
              <a:rPr lang="cs-CZ" dirty="0" smtClean="0"/>
              <a:t>Konflikt má realistické – objektivní prvky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obsah</a:t>
            </a:r>
            <a:r>
              <a:rPr lang="cs-CZ" dirty="0" smtClean="0"/>
              <a:t>) a subjektivní prvky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emoce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r>
              <a:rPr lang="cs-CZ" dirty="0" smtClean="0"/>
              <a:t>Čím jsou vztahy mezi konfliktními stranami užší, tým se může stát konflikt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intenzívnějším</a:t>
            </a:r>
            <a:r>
              <a:rPr lang="cs-CZ" dirty="0" smtClean="0"/>
              <a:t>, co často neplatí při krátkodobém, povrchním nebo obchodním vztahu.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Vyřešení konfliktní situace  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Konfliktní situace je vyřešena, když s následným stavem jsou strany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spokojeny</a:t>
            </a:r>
            <a:r>
              <a:rPr lang="cs-CZ" dirty="0" smtClean="0"/>
              <a:t>,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Je-li jedné straně řešení konfliktu vnuceno, konflikt je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odsunut</a:t>
            </a:r>
            <a:r>
              <a:rPr lang="cs-CZ" dirty="0" smtClean="0"/>
              <a:t> a pravděpodobně se projeví později,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Cílem řešení konfliktu není jen vyřešení problémové situace, ale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změna</a:t>
            </a:r>
            <a:r>
              <a:rPr lang="cs-CZ" dirty="0" smtClean="0"/>
              <a:t> konfliktní situace na nekonfliktní (aktivním řešením situace, adaptací na situaci, změnou vnímání dané situace…).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0"/>
            <a:ext cx="230425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352928" cy="4997152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Konflikt řešený silou </a:t>
            </a:r>
            <a:r>
              <a:rPr lang="cs-CZ" dirty="0" smtClean="0"/>
              <a:t>nebo autoritativně z pozice moci, která nerespektuje zájmy druhé strany,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přetrvává nadále v změněných formách konfliktu </a:t>
            </a:r>
            <a:r>
              <a:rPr lang="cs-CZ" dirty="0" smtClean="0"/>
              <a:t>nebo se obnoví, když síla přestane působit. Konflikt řešený silou se sice může urovnat nebo se potlačí jeho projevy, ale podstata konfliktu se takto většinou nevyřeší. Jen se ukončí v prospěch jedné strany.</a:t>
            </a:r>
          </a:p>
          <a:p>
            <a:endParaRPr lang="cs-CZ" dirty="0" smtClean="0"/>
          </a:p>
          <a:p>
            <a:r>
              <a:rPr lang="cs-CZ" dirty="0" smtClean="0"/>
              <a:t>V zájmu vyřešení konfliktu obě strany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musí věřit, </a:t>
            </a:r>
            <a:r>
              <a:rPr lang="cs-CZ" dirty="0" smtClean="0"/>
              <a:t>že druhá strana sleduje zájem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obou</a:t>
            </a:r>
            <a:r>
              <a:rPr lang="cs-CZ" dirty="0" smtClean="0"/>
              <a:t> nebo aspoň to, že nechce bránit uspokojení její zájmů. Kooperativní řešení konfliktu vyžaduje vzájemnou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důvěru</a:t>
            </a:r>
            <a:r>
              <a:rPr lang="cs-CZ" dirty="0" smtClean="0"/>
              <a:t>, sebevědomí a takové chování stran, které důvěru podporují. 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96944" cy="52578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Směr vývoje konfliktu </a:t>
            </a:r>
            <a:r>
              <a:rPr lang="cs-CZ" dirty="0" smtClean="0"/>
              <a:t>– pozitivní nebo negativní – neovlivňují jenom vnější okolnosti, ale také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samotní účastníci</a:t>
            </a:r>
            <a:r>
              <a:rPr lang="cs-CZ" dirty="0" smtClean="0"/>
              <a:t>. Další věc, která pomáhá v efektivním postoji při řešení konfliktů je vědomí, že každá strana může ovlivnit směr vývoje konfliktu a tím probrat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zodpovědnost</a:t>
            </a:r>
            <a:r>
              <a:rPr lang="cs-CZ" dirty="0" smtClean="0"/>
              <a:t> za to, jak se konflikt vyřeší.</a:t>
            </a:r>
          </a:p>
          <a:p>
            <a:endParaRPr lang="cs-CZ" sz="1200" dirty="0" smtClean="0"/>
          </a:p>
          <a:p>
            <a:r>
              <a:rPr lang="cs-CZ" dirty="0" smtClean="0"/>
              <a:t>Konflikty řešené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neautoritativním</a:t>
            </a:r>
            <a:r>
              <a:rPr lang="cs-CZ" dirty="0" smtClean="0"/>
              <a:t>, konstruktivním způsobem se více věnují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podstatě konfliktů</a:t>
            </a:r>
            <a:r>
              <a:rPr lang="cs-CZ" dirty="0" smtClean="0"/>
              <a:t>, a tím snižují pravděpodobnost opakování se konfliktu nejen mezi zainteresovanými stranami, ale také zainteresovanou veřejností. Tito mohou lépe porozumět nejen jiným způsobům řešení, ale i podstatě konfliktu.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řešení konfliktů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Zášť, nenávist a boj soků, soupeřů a </a:t>
            </a:r>
            <a:r>
              <a:rPr lang="cs-CZ" dirty="0" smtClean="0">
                <a:solidFill>
                  <a:schemeClr val="accent1"/>
                </a:solidFill>
              </a:rPr>
              <a:t>nepřátel</a:t>
            </a:r>
            <a:r>
              <a:rPr lang="cs-CZ" dirty="0" smtClean="0"/>
              <a:t> na život a na smrt – </a:t>
            </a:r>
            <a:r>
              <a:rPr lang="cs-CZ" dirty="0" smtClean="0">
                <a:solidFill>
                  <a:schemeClr val="accent1"/>
                </a:solidFill>
              </a:rPr>
              <a:t>soupeření.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Vzájemná důvěra, dohoda a spolupráce </a:t>
            </a:r>
            <a:r>
              <a:rPr lang="cs-CZ" dirty="0" smtClean="0">
                <a:solidFill>
                  <a:schemeClr val="accent1"/>
                </a:solidFill>
              </a:rPr>
              <a:t>přátel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chemeClr val="accent1"/>
                </a:solidFill>
              </a:rPr>
              <a:t>spolupráce.</a:t>
            </a:r>
          </a:p>
          <a:p>
            <a:pPr>
              <a:buNone/>
            </a:pP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789040"/>
            <a:ext cx="25717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Soupeření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r>
              <a:rPr lang="cs-CZ" dirty="0" smtClean="0"/>
              <a:t>Nepřátelství, </a:t>
            </a:r>
          </a:p>
          <a:p>
            <a:r>
              <a:rPr lang="cs-CZ" dirty="0" smtClean="0"/>
              <a:t>Rivalita, </a:t>
            </a:r>
          </a:p>
          <a:p>
            <a:r>
              <a:rPr lang="cs-CZ" dirty="0" smtClean="0"/>
              <a:t>Vztahy typu „kdo s koho“, </a:t>
            </a:r>
          </a:p>
          <a:p>
            <a:r>
              <a:rPr lang="cs-CZ" dirty="0" smtClean="0"/>
              <a:t>Perspektiva „já nebo ty“.</a:t>
            </a:r>
          </a:p>
          <a:p>
            <a:endParaRPr lang="cs-CZ" dirty="0" smtClean="0"/>
          </a:p>
          <a:p>
            <a:r>
              <a:rPr lang="cs-CZ" dirty="0" smtClean="0"/>
              <a:t>Boj o životní prostor, teritorium, o přístup k potravě, o samičku… je dobře znám ze světa divočiny. </a:t>
            </a:r>
          </a:p>
          <a:p>
            <a:r>
              <a:rPr lang="cs-CZ" dirty="0" smtClean="0"/>
              <a:t>Kdy ale dochází k soupeřivým projevům u zvířat?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Soupeření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412976"/>
          </a:xfrm>
        </p:spPr>
        <p:txBody>
          <a:bodyPr/>
          <a:lstStyle/>
          <a:p>
            <a:r>
              <a:rPr lang="cs-CZ" dirty="0" smtClean="0"/>
              <a:t>K soupeření dochází obvykle tam, kde je něčeho málo a kde si na to dělají nárok dva soupeři, ale dostat to může jen jeden z nich. Proto dochází mezi nimi k boji typu „kdo s koho“. Výsledkem je jeden vítěz a druhý poražený.</a:t>
            </a:r>
          </a:p>
          <a:p>
            <a:endParaRPr lang="cs-CZ" dirty="0" smtClean="0"/>
          </a:p>
          <a:p>
            <a:r>
              <a:rPr lang="cs-CZ" dirty="0" smtClean="0"/>
              <a:t>Rize soupeřivý vztah: má ztráta = sokův zisk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spolupráce vždy kladným jevem?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Charakteristický rys spolupráce – </a:t>
            </a:r>
            <a:r>
              <a:rPr lang="cs-CZ" dirty="0" smtClean="0">
                <a:solidFill>
                  <a:schemeClr val="accent1"/>
                </a:solidFill>
              </a:rPr>
              <a:t>celkový objem hodnot se zvyšuje</a:t>
            </a:r>
            <a:r>
              <a:rPr lang="cs-CZ" dirty="0" smtClean="0"/>
              <a:t> (když dva jsou více než jeden a jeden) – každý nakonec dostane něco, takže všichni jsou nakonec o něco bohatší než na začátku.</a:t>
            </a:r>
          </a:p>
          <a:p>
            <a:r>
              <a:rPr lang="cs-CZ" dirty="0" smtClean="0"/>
              <a:t>Ale… symetrické rozdělení hodnot, tzn. že já dostanu tolik, kolik ty, je podstatně přitažlivějším cílem spolupráce než jakékoliv asymetrické rozdělení hodnot.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Porovnání charakteristických znaků soupeření a spolupráce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b="1" dirty="0" smtClean="0">
                <a:solidFill>
                  <a:schemeClr val="tx1"/>
                </a:solidFill>
              </a:rPr>
              <a:t>A) Percepce (vidění sebe a toho druhého)</a:t>
            </a:r>
            <a:endParaRPr lang="cs-CZ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179513" y="2132856"/>
          <a:ext cx="8496943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6026"/>
                <a:gridCol w="2955458"/>
                <a:gridCol w="29554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Hledisko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Vztah</a:t>
                      </a:r>
                      <a:r>
                        <a:rPr lang="cs-CZ" baseline="0" dirty="0" smtClean="0"/>
                        <a:t> spolupráce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Vztah soupeření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cs-CZ" baseline="0" dirty="0" smtClean="0"/>
                        <a:t>1. Citlivost zvětšena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cs-CZ" baseline="0" dirty="0" smtClean="0"/>
                        <a:t>    (oči otevřené pro):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podobnosti, </a:t>
                      </a:r>
                      <a:r>
                        <a:rPr lang="cs-CZ" b="1" dirty="0" smtClean="0"/>
                        <a:t>společný </a:t>
                      </a:r>
                      <a:r>
                        <a:rPr lang="cs-CZ" dirty="0" smtClean="0"/>
                        <a:t>zájem a zisk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rozdílnost, ohrožení </a:t>
                      </a:r>
                      <a:r>
                        <a:rPr lang="cs-CZ" b="1" dirty="0" smtClean="0"/>
                        <a:t>vlastní</a:t>
                      </a:r>
                      <a:r>
                        <a:rPr lang="cs-CZ" dirty="0" smtClean="0"/>
                        <a:t> strany a vlastní zájem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 Citlivost zmenšena</a:t>
                      </a:r>
                    </a:p>
                    <a:p>
                      <a:r>
                        <a:rPr lang="cs-CZ" baseline="0" dirty="0" smtClean="0"/>
                        <a:t>    (oči zavřené pro):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rozdíly, 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vlastní</a:t>
                      </a:r>
                      <a:r>
                        <a:rPr lang="cs-CZ" dirty="0" smtClean="0"/>
                        <a:t> zájem</a:t>
                      </a:r>
                      <a:r>
                        <a:rPr lang="cs-CZ" baseline="0" dirty="0" smtClean="0"/>
                        <a:t> a zisk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podobnosti, 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společný</a:t>
                      </a:r>
                      <a:r>
                        <a:rPr lang="cs-CZ" dirty="0" smtClean="0"/>
                        <a:t> zájem a zisk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 Zkreslené vnímání: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zlé</a:t>
                      </a:r>
                      <a:r>
                        <a:rPr lang="cs-CZ" dirty="0" smtClean="0"/>
                        <a:t> vůle druhé strany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dobré </a:t>
                      </a:r>
                      <a:r>
                        <a:rPr lang="cs-CZ" dirty="0" smtClean="0"/>
                        <a:t>vůle druhé strany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4. Tendence: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kon</a:t>
                      </a:r>
                      <a:r>
                        <a:rPr lang="cs-CZ" dirty="0" smtClean="0"/>
                        <a:t>vergence (sbližování)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di</a:t>
                      </a:r>
                      <a:r>
                        <a:rPr lang="cs-CZ" dirty="0" smtClean="0"/>
                        <a:t>vergence (oddalování)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5. Předtucha: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konformity (jsme</a:t>
                      </a:r>
                      <a:r>
                        <a:rPr lang="cs-CZ" baseline="0" dirty="0" smtClean="0"/>
                        <a:t> na tom </a:t>
                      </a:r>
                      <a:r>
                        <a:rPr lang="cs-CZ" b="1" baseline="0" dirty="0" smtClean="0"/>
                        <a:t>stejně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Nekonformity</a:t>
                      </a:r>
                      <a:r>
                        <a:rPr lang="cs-CZ" baseline="0" dirty="0" smtClean="0"/>
                        <a:t> (já jsem dobrý, ale </a:t>
                      </a:r>
                      <a:r>
                        <a:rPr lang="cs-CZ" b="1" baseline="0" dirty="0" smtClean="0"/>
                        <a:t>soupeř špatný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84784"/>
          </a:xfrm>
        </p:spPr>
        <p:txBody>
          <a:bodyPr>
            <a:normAutofit fontScale="90000"/>
          </a:bodyPr>
          <a:lstStyle/>
          <a:p>
            <a:r>
              <a:rPr lang="cs-CZ" sz="2700" dirty="0" smtClean="0"/>
              <a:t>Porovnání charakteristických znaků soupeření a spolupráce</a:t>
            </a: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1700" b="1" dirty="0" smtClean="0">
                <a:solidFill>
                  <a:schemeClr val="tx1"/>
                </a:solidFill>
              </a:rPr>
              <a:t>B) Postoje jedné strany k druhé</a:t>
            </a:r>
            <a:endParaRPr lang="cs-CZ" sz="17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251521" y="1490629"/>
          <a:ext cx="8352927" cy="52181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76263"/>
                <a:gridCol w="2952328"/>
                <a:gridCol w="3024336"/>
              </a:tblGrid>
              <a:tr h="338922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Hledisko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Vztah spolupráce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Vztah soupeření</a:t>
                      </a:r>
                      <a:endParaRPr lang="cs-CZ" sz="1700" dirty="0"/>
                    </a:p>
                  </a:txBody>
                  <a:tcPr/>
                </a:tc>
              </a:tr>
              <a:tr h="839936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1. Typ: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přátelský vztah</a:t>
                      </a:r>
                      <a:r>
                        <a:rPr lang="cs-CZ" sz="1700" baseline="0" dirty="0" smtClean="0"/>
                        <a:t> (</a:t>
                      </a:r>
                      <a:r>
                        <a:rPr lang="cs-CZ" sz="1700" b="1" baseline="0" dirty="0" smtClean="0"/>
                        <a:t>benevolence</a:t>
                      </a:r>
                      <a:r>
                        <a:rPr lang="cs-CZ" sz="1700" baseline="0" dirty="0" smtClean="0"/>
                        <a:t>)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b="1" dirty="0" smtClean="0"/>
                        <a:t>nepřátelský vztah</a:t>
                      </a:r>
                      <a:r>
                        <a:rPr lang="cs-CZ" sz="1700" b="1" baseline="0" dirty="0" smtClean="0"/>
                        <a:t> </a:t>
                      </a:r>
                      <a:r>
                        <a:rPr lang="cs-CZ" sz="1700" baseline="0" dirty="0" smtClean="0"/>
                        <a:t>(až po zapřisáhlé nepřátelé na život a na smrt)</a:t>
                      </a:r>
                      <a:endParaRPr lang="cs-CZ" sz="1700" dirty="0"/>
                    </a:p>
                  </a:txBody>
                  <a:tcPr/>
                </a:tc>
              </a:tr>
              <a:tr h="839936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2. Vztah: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dialog, diskuse, rozhovor, </a:t>
                      </a:r>
                      <a:r>
                        <a:rPr lang="cs-CZ" sz="1700" b="1" dirty="0" smtClean="0"/>
                        <a:t>kontakt</a:t>
                      </a:r>
                      <a:endParaRPr lang="cs-CZ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napjatý, předstíraný</a:t>
                      </a:r>
                      <a:r>
                        <a:rPr lang="cs-CZ" sz="1700" baseline="0" dirty="0" smtClean="0"/>
                        <a:t> nezájem, ztráta a </a:t>
                      </a:r>
                      <a:r>
                        <a:rPr lang="cs-CZ" sz="1700" b="1" baseline="0" dirty="0" smtClean="0"/>
                        <a:t>nežádoucnost kontaktu</a:t>
                      </a:r>
                      <a:endParaRPr lang="cs-CZ" sz="1700" b="1" dirty="0"/>
                    </a:p>
                  </a:txBody>
                  <a:tcPr/>
                </a:tc>
              </a:tr>
              <a:tr h="1090444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3. Důvěra k</a:t>
                      </a:r>
                      <a:r>
                        <a:rPr lang="cs-CZ" sz="1700" baseline="0" dirty="0" smtClean="0"/>
                        <a:t> soupeři: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značná, </a:t>
                      </a:r>
                      <a:r>
                        <a:rPr lang="cs-CZ" sz="1700" b="1" dirty="0" smtClean="0"/>
                        <a:t>velká </a:t>
                      </a:r>
                      <a:r>
                        <a:rPr lang="cs-CZ" sz="1700" dirty="0" smtClean="0"/>
                        <a:t>až příliš velká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malá, </a:t>
                      </a:r>
                      <a:r>
                        <a:rPr lang="cs-CZ" sz="1700" b="1" dirty="0" smtClean="0"/>
                        <a:t>nepatrná</a:t>
                      </a:r>
                      <a:r>
                        <a:rPr lang="cs-CZ" sz="1700" dirty="0" smtClean="0"/>
                        <a:t> až naprosto žádná („nikomu se nikdy v ničem nic nesmí věřit“)</a:t>
                      </a:r>
                      <a:endParaRPr lang="cs-CZ" sz="1700" dirty="0"/>
                    </a:p>
                  </a:txBody>
                  <a:tcPr/>
                </a:tc>
              </a:tr>
              <a:tr h="338922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4. Podezíravost: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téměř </a:t>
                      </a:r>
                      <a:r>
                        <a:rPr lang="cs-CZ" sz="1700" b="1" dirty="0" smtClean="0"/>
                        <a:t>neznámá</a:t>
                      </a:r>
                      <a:r>
                        <a:rPr lang="cs-CZ" sz="1700" dirty="0" smtClean="0"/>
                        <a:t> (chybí)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běžná, </a:t>
                      </a:r>
                      <a:r>
                        <a:rPr lang="cs-CZ" sz="1700" b="1" dirty="0" smtClean="0"/>
                        <a:t>samozřejmá</a:t>
                      </a:r>
                      <a:endParaRPr lang="cs-CZ" sz="1700" b="1" dirty="0"/>
                    </a:p>
                  </a:txBody>
                  <a:tcPr/>
                </a:tc>
              </a:tr>
              <a:tr h="589429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5. Pohotovost: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nabídnout</a:t>
                      </a:r>
                      <a:r>
                        <a:rPr lang="cs-CZ" sz="1700" baseline="0" dirty="0" smtClean="0"/>
                        <a:t> ruku k </a:t>
                      </a:r>
                      <a:r>
                        <a:rPr lang="cs-CZ" sz="1700" b="1" baseline="0" dirty="0" smtClean="0"/>
                        <a:t>pomoci</a:t>
                      </a:r>
                      <a:endParaRPr lang="cs-CZ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b="1" dirty="0" smtClean="0"/>
                        <a:t>kořistit </a:t>
                      </a:r>
                      <a:r>
                        <a:rPr lang="cs-CZ" sz="1700" dirty="0" smtClean="0"/>
                        <a:t>z každé</a:t>
                      </a:r>
                      <a:r>
                        <a:rPr lang="cs-CZ" sz="1700" baseline="0" dirty="0" smtClean="0"/>
                        <a:t> nepříznivé situace soupeře</a:t>
                      </a:r>
                      <a:endParaRPr lang="cs-CZ" sz="1700" dirty="0"/>
                    </a:p>
                  </a:txBody>
                  <a:tcPr/>
                </a:tc>
              </a:tr>
              <a:tr h="1042403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6.</a:t>
                      </a:r>
                      <a:r>
                        <a:rPr lang="cs-CZ" sz="1700" baseline="0" dirty="0" smtClean="0"/>
                        <a:t> Hodnoty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b="1" dirty="0" smtClean="0"/>
                        <a:t>společný zisk </a:t>
                      </a:r>
                      <a:r>
                        <a:rPr lang="cs-CZ" sz="1700" b="0" dirty="0" smtClean="0"/>
                        <a:t>má vyšší hodnotu než maximalizace</a:t>
                      </a:r>
                      <a:r>
                        <a:rPr lang="cs-CZ" sz="1700" b="0" baseline="0" dirty="0" smtClean="0"/>
                        <a:t> rozdílu zisku</a:t>
                      </a:r>
                      <a:endParaRPr lang="cs-CZ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b="1" dirty="0" smtClean="0"/>
                        <a:t>vlastní</a:t>
                      </a:r>
                      <a:r>
                        <a:rPr lang="cs-CZ" sz="1700" b="1" baseline="0" dirty="0" smtClean="0"/>
                        <a:t> zisk </a:t>
                      </a:r>
                      <a:r>
                        <a:rPr lang="cs-CZ" sz="1700" b="0" baseline="0" dirty="0" smtClean="0"/>
                        <a:t>a zvětšování rozdílu zisku má prioritu před společným ziskem</a:t>
                      </a:r>
                      <a:endParaRPr lang="cs-CZ" sz="17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444</TotalTime>
  <Words>2627</Words>
  <Application>Microsoft Office PowerPoint</Application>
  <PresentationFormat>Předvádění na obrazovce (4:3)</PresentationFormat>
  <Paragraphs>287</Paragraphs>
  <Slides>31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Arkýř</vt:lpstr>
      <vt:lpstr>Řešení konfliktů</vt:lpstr>
      <vt:lpstr>Vyrovnávání se s konfliktní situací </vt:lpstr>
      <vt:lpstr>Vyřešení konfliktní situace    </vt:lpstr>
      <vt:lpstr>Formy řešení konfliktů </vt:lpstr>
      <vt:lpstr>Soupeření </vt:lpstr>
      <vt:lpstr>Soupeření </vt:lpstr>
      <vt:lpstr>Spolupráce </vt:lpstr>
      <vt:lpstr>Porovnání charakteristických znaků soupeření a spolupráce  A) Percepce (vidění sebe a toho druhého)</vt:lpstr>
      <vt:lpstr>Porovnání charakteristických znaků soupeření a spolupráce  B) Postoje jedné strany k druhé</vt:lpstr>
      <vt:lpstr>Porovnání charakteristických znaků soupeření a spolupráce  C) Chod Informací</vt:lpstr>
      <vt:lpstr>Porovnání charakteristických znaků soupeření a spolupráce  D) orientace</vt:lpstr>
      <vt:lpstr>Strategie a taktika při řešení konfliktů </vt:lpstr>
      <vt:lpstr>Strategie při řešení konfliktů </vt:lpstr>
      <vt:lpstr>Strategický plán a strategický cíl </vt:lpstr>
      <vt:lpstr>Typy strategií </vt:lpstr>
      <vt:lpstr>Taktické zásahy </vt:lpstr>
      <vt:lpstr>Porovnání taktiky a strategie </vt:lpstr>
      <vt:lpstr>Druhy taktických operací při řešení mezilidských konfliktů zájmů</vt:lpstr>
      <vt:lpstr>Experiment </vt:lpstr>
      <vt:lpstr>Způsoby řešení konfliktů  podle záměru účastníků</vt:lpstr>
      <vt:lpstr>Záměrné řešení </vt:lpstr>
      <vt:lpstr>Řešení další osobou </vt:lpstr>
      <vt:lpstr>Řešení další osobou </vt:lpstr>
      <vt:lpstr>Na co dávat pozor při řešení konfliktu</vt:lpstr>
      <vt:lpstr>Jak v konfliktu uspět </vt:lpstr>
      <vt:lpstr>Jedna z možných technik řešení problému </vt:lpstr>
      <vt:lpstr>Závěr: Základní principy, jak efektivně řešit konflikty</vt:lpstr>
      <vt:lpstr>Snímek 28</vt:lpstr>
      <vt:lpstr>Snímek 29</vt:lpstr>
      <vt:lpstr>Snímek 30</vt:lpstr>
      <vt:lpstr>Snímek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Řešení konfliktů</dc:title>
  <dc:creator>Katka</dc:creator>
  <cp:lastModifiedBy>Katka</cp:lastModifiedBy>
  <cp:revision>49</cp:revision>
  <dcterms:created xsi:type="dcterms:W3CDTF">2011-03-16T19:04:57Z</dcterms:created>
  <dcterms:modified xsi:type="dcterms:W3CDTF">2011-03-17T12:23:05Z</dcterms:modified>
</cp:coreProperties>
</file>